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4"/>
  </p:notesMasterIdLst>
  <p:sldIdLst>
    <p:sldId id="256" r:id="rId2"/>
    <p:sldId id="257" r:id="rId3"/>
    <p:sldId id="330" r:id="rId4"/>
    <p:sldId id="328" r:id="rId5"/>
    <p:sldId id="305" r:id="rId6"/>
    <p:sldId id="438" r:id="rId7"/>
    <p:sldId id="442" r:id="rId8"/>
    <p:sldId id="304" r:id="rId9"/>
    <p:sldId id="297" r:id="rId10"/>
    <p:sldId id="349" r:id="rId11"/>
    <p:sldId id="443" r:id="rId12"/>
    <p:sldId id="444" r:id="rId13"/>
    <p:sldId id="445" r:id="rId14"/>
    <p:sldId id="425" r:id="rId15"/>
    <p:sldId id="446" r:id="rId16"/>
    <p:sldId id="451" r:id="rId17"/>
    <p:sldId id="452" r:id="rId18"/>
    <p:sldId id="454" r:id="rId19"/>
    <p:sldId id="453" r:id="rId20"/>
    <p:sldId id="455" r:id="rId21"/>
    <p:sldId id="456" r:id="rId22"/>
    <p:sldId id="458" r:id="rId23"/>
    <p:sldId id="457" r:id="rId24"/>
    <p:sldId id="459" r:id="rId25"/>
    <p:sldId id="460" r:id="rId26"/>
    <p:sldId id="461" r:id="rId27"/>
    <p:sldId id="448" r:id="rId28"/>
    <p:sldId id="462" r:id="rId29"/>
    <p:sldId id="463" r:id="rId30"/>
    <p:sldId id="299" r:id="rId31"/>
    <p:sldId id="429" r:id="rId32"/>
    <p:sldId id="410" r:id="rId33"/>
    <p:sldId id="437" r:id="rId34"/>
    <p:sldId id="321" r:id="rId35"/>
    <p:sldId id="347" r:id="rId36"/>
    <p:sldId id="267" r:id="rId37"/>
    <p:sldId id="351" r:id="rId38"/>
    <p:sldId id="352" r:id="rId39"/>
    <p:sldId id="353" r:id="rId40"/>
    <p:sldId id="394" r:id="rId41"/>
    <p:sldId id="395" r:id="rId42"/>
    <p:sldId id="396" r:id="rId43"/>
    <p:sldId id="397" r:id="rId44"/>
    <p:sldId id="398" r:id="rId45"/>
    <p:sldId id="415" r:id="rId46"/>
    <p:sldId id="357" r:id="rId47"/>
    <p:sldId id="360" r:id="rId48"/>
    <p:sldId id="385" r:id="rId49"/>
    <p:sldId id="284" r:id="rId50"/>
    <p:sldId id="333" r:id="rId51"/>
    <p:sldId id="416" r:id="rId52"/>
    <p:sldId id="263" r:id="rId53"/>
    <p:sldId id="358" r:id="rId54"/>
    <p:sldId id="400" r:id="rId55"/>
    <p:sldId id="399" r:id="rId56"/>
    <p:sldId id="401" r:id="rId57"/>
    <p:sldId id="402" r:id="rId58"/>
    <p:sldId id="403" r:id="rId59"/>
    <p:sldId id="404" r:id="rId60"/>
    <p:sldId id="405" r:id="rId61"/>
    <p:sldId id="406" r:id="rId62"/>
    <p:sldId id="432" r:id="rId63"/>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8E25DCC-A96A-4445-BB33-B4FAE6F556A2}">
          <p14:sldIdLst>
            <p14:sldId id="256"/>
            <p14:sldId id="257"/>
            <p14:sldId id="330"/>
            <p14:sldId id="328"/>
            <p14:sldId id="305"/>
            <p14:sldId id="438"/>
            <p14:sldId id="442"/>
            <p14:sldId id="304"/>
            <p14:sldId id="297"/>
            <p14:sldId id="349"/>
            <p14:sldId id="443"/>
            <p14:sldId id="444"/>
            <p14:sldId id="445"/>
            <p14:sldId id="425"/>
            <p14:sldId id="446"/>
            <p14:sldId id="451"/>
            <p14:sldId id="452"/>
            <p14:sldId id="454"/>
            <p14:sldId id="453"/>
            <p14:sldId id="455"/>
            <p14:sldId id="456"/>
            <p14:sldId id="458"/>
            <p14:sldId id="457"/>
            <p14:sldId id="459"/>
            <p14:sldId id="460"/>
            <p14:sldId id="461"/>
            <p14:sldId id="448"/>
            <p14:sldId id="462"/>
            <p14:sldId id="463"/>
            <p14:sldId id="299"/>
            <p14:sldId id="429"/>
            <p14:sldId id="410"/>
            <p14:sldId id="437"/>
            <p14:sldId id="321"/>
            <p14:sldId id="347"/>
            <p14:sldId id="267"/>
            <p14:sldId id="351"/>
            <p14:sldId id="352"/>
            <p14:sldId id="353"/>
            <p14:sldId id="394"/>
            <p14:sldId id="395"/>
            <p14:sldId id="396"/>
            <p14:sldId id="397"/>
            <p14:sldId id="398"/>
            <p14:sldId id="415"/>
            <p14:sldId id="357"/>
            <p14:sldId id="360"/>
            <p14:sldId id="385"/>
            <p14:sldId id="284"/>
            <p14:sldId id="333"/>
            <p14:sldId id="416"/>
            <p14:sldId id="263"/>
            <p14:sldId id="358"/>
            <p14:sldId id="400"/>
            <p14:sldId id="399"/>
            <p14:sldId id="401"/>
            <p14:sldId id="402"/>
            <p14:sldId id="403"/>
            <p14:sldId id="404"/>
            <p14:sldId id="405"/>
            <p14:sldId id="406"/>
            <p14:sldId id="432"/>
          </p14:sldIdLst>
        </p14:section>
      </p14:sectionLst>
    </p:ext>
    <p:ext uri="{EFAFB233-063F-42B5-8137-9DF3F51BA10A}">
      <p15:sldGuideLst xmlns:p15="http://schemas.microsoft.com/office/powerpoint/2012/main">
        <p15:guide id="1" orient="horz" pos="2160" userDrawn="1">
          <p15:clr>
            <a:srgbClr val="A4A3A4"/>
          </p15:clr>
        </p15:guide>
        <p15:guide id="3" pos="29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Hyunho" initials="K" lastIdx="1" clrIdx="0">
    <p:extLst>
      <p:ext uri="{19B8F6BF-5375-455C-9EA6-DF929625EA0E}">
        <p15:presenceInfo xmlns:p15="http://schemas.microsoft.com/office/powerpoint/2012/main" userId="KimHyunho" providerId="None"/>
      </p:ext>
    </p:extLst>
  </p:cmAuthor>
  <p:cmAuthor id="2" name="Daniel" initials="D" lastIdx="1" clrIdx="1">
    <p:extLst>
      <p:ext uri="{19B8F6BF-5375-455C-9EA6-DF929625EA0E}">
        <p15:presenceInfo xmlns:p15="http://schemas.microsoft.com/office/powerpoint/2012/main" userId="Dani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A"/>
    <a:srgbClr val="C00000"/>
    <a:srgbClr val="002060"/>
    <a:srgbClr val="006600"/>
    <a:srgbClr val="FFFFFF"/>
    <a:srgbClr val="FF0000"/>
    <a:srgbClr val="0000FF"/>
    <a:srgbClr val="516485"/>
    <a:srgbClr val="FF1212"/>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보통 스타일 4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15" autoAdjust="0"/>
    <p:restoredTop sz="67518" autoAdjust="0"/>
  </p:normalViewPr>
  <p:slideViewPr>
    <p:cSldViewPr snapToGrid="0">
      <p:cViewPr varScale="1">
        <p:scale>
          <a:sx n="78" d="100"/>
          <a:sy n="78" d="100"/>
        </p:scale>
        <p:origin x="2070" y="102"/>
      </p:cViewPr>
      <p:guideLst>
        <p:guide orient="horz" pos="2160"/>
        <p:guide pos="2948"/>
      </p:guideLst>
    </p:cSldViewPr>
  </p:slideViewPr>
  <p:notesTextViewPr>
    <p:cViewPr>
      <p:scale>
        <a:sx n="150" d="100"/>
        <a:sy n="150" d="100"/>
      </p:scale>
      <p:origin x="0" y="0"/>
    </p:cViewPr>
  </p:notesTextViewPr>
  <p:notesViewPr>
    <p:cSldViewPr snapToGrid="0">
      <p:cViewPr varScale="1">
        <p:scale>
          <a:sx n="124" d="100"/>
          <a:sy n="124" d="100"/>
        </p:scale>
        <p:origin x="385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0780B-D114-4EBC-A399-4FE4F1F02F90}" type="datetimeFigureOut">
              <a:rPr lang="ko-KR" altLang="en-US" smtClean="0"/>
              <a:t>2021-08-19</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CBD564-224B-428B-A46E-AA4BEA8DE5B7}" type="slidenum">
              <a:rPr lang="ko-KR" altLang="en-US" smtClean="0"/>
              <a:t>‹#›</a:t>
            </a:fld>
            <a:endParaRPr lang="ko-KR" altLang="en-US"/>
          </a:p>
        </p:txBody>
      </p:sp>
    </p:spTree>
    <p:extLst>
      <p:ext uri="{BB962C8B-B14F-4D97-AF65-F5344CB8AC3E}">
        <p14:creationId xmlns:p14="http://schemas.microsoft.com/office/powerpoint/2010/main" val="2185183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Good</a:t>
            </a:r>
            <a:r>
              <a:rPr lang="en-US" altLang="ko-KR" baseline="0" dirty="0" smtClean="0"/>
              <a:t> afternoon, My name is </a:t>
            </a:r>
            <a:r>
              <a:rPr lang="en-US" altLang="ko-KR" baseline="0" dirty="0" err="1" smtClean="0"/>
              <a:t>hyunhokim</a:t>
            </a:r>
            <a:r>
              <a:rPr lang="en-US" altLang="ko-KR" baseline="0" dirty="0" smtClean="0"/>
              <a:t>. </a:t>
            </a:r>
          </a:p>
          <a:p>
            <a:r>
              <a:rPr lang="en-US" altLang="ko-KR" baseline="0" dirty="0" smtClean="0"/>
              <a:t>Today I am </a:t>
            </a:r>
            <a:r>
              <a:rPr lang="en-US" altLang="ko-KR" baseline="0" dirty="0" err="1" smtClean="0"/>
              <a:t>gonna</a:t>
            </a:r>
            <a:r>
              <a:rPr lang="en-US" altLang="ko-KR" baseline="0" dirty="0" smtClean="0"/>
              <a:t> present my personal research status, the title is </a:t>
            </a:r>
            <a:r>
              <a:rPr lang="en-US" altLang="ko-KR" baseline="0" dirty="0" err="1" smtClean="0"/>
              <a:t>BayeshERG</a:t>
            </a:r>
            <a:r>
              <a:rPr lang="en-US" altLang="ko-KR" baseline="0" dirty="0" smtClean="0"/>
              <a:t> : Bayesian deep learning framework for predicting </a:t>
            </a:r>
            <a:r>
              <a:rPr lang="en-US" altLang="ko-KR" baseline="0" dirty="0" err="1" smtClean="0"/>
              <a:t>hERG</a:t>
            </a:r>
            <a:r>
              <a:rPr lang="en-US" altLang="ko-KR" baseline="0" dirty="0" smtClean="0"/>
              <a:t> blockers.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a:t>
            </a:fld>
            <a:endParaRPr lang="ko-KR" altLang="en-US"/>
          </a:p>
        </p:txBody>
      </p:sp>
    </p:spTree>
    <p:extLst>
      <p:ext uri="{BB962C8B-B14F-4D97-AF65-F5344CB8AC3E}">
        <p14:creationId xmlns:p14="http://schemas.microsoft.com/office/powerpoint/2010/main" val="2999472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10</a:t>
            </a:fld>
            <a:endParaRPr lang="ko-KR" altLang="en-US"/>
          </a:p>
        </p:txBody>
      </p:sp>
    </p:spTree>
    <p:extLst>
      <p:ext uri="{BB962C8B-B14F-4D97-AF65-F5344CB8AC3E}">
        <p14:creationId xmlns:p14="http://schemas.microsoft.com/office/powerpoint/2010/main" val="1730669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11</a:t>
            </a:fld>
            <a:endParaRPr lang="ko-KR" altLang="en-US"/>
          </a:p>
        </p:txBody>
      </p:sp>
    </p:spTree>
    <p:extLst>
      <p:ext uri="{BB962C8B-B14F-4D97-AF65-F5344CB8AC3E}">
        <p14:creationId xmlns:p14="http://schemas.microsoft.com/office/powerpoint/2010/main" val="365134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12</a:t>
            </a:fld>
            <a:endParaRPr lang="ko-KR" altLang="en-US"/>
          </a:p>
        </p:txBody>
      </p:sp>
    </p:spTree>
    <p:extLst>
      <p:ext uri="{BB962C8B-B14F-4D97-AF65-F5344CB8AC3E}">
        <p14:creationId xmlns:p14="http://schemas.microsoft.com/office/powerpoint/2010/main" val="3183482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13</a:t>
            </a:fld>
            <a:endParaRPr lang="ko-KR" altLang="en-US"/>
          </a:p>
        </p:txBody>
      </p:sp>
    </p:spTree>
    <p:extLst>
      <p:ext uri="{BB962C8B-B14F-4D97-AF65-F5344CB8AC3E}">
        <p14:creationId xmlns:p14="http://schemas.microsoft.com/office/powerpoint/2010/main" val="1068707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a:t>
            </a:fld>
            <a:endParaRPr lang="ko-KR" altLang="en-US"/>
          </a:p>
        </p:txBody>
      </p:sp>
    </p:spTree>
    <p:extLst>
      <p:ext uri="{BB962C8B-B14F-4D97-AF65-F5344CB8AC3E}">
        <p14:creationId xmlns:p14="http://schemas.microsoft.com/office/powerpoint/2010/main" val="1119746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a:t>
            </a:fld>
            <a:endParaRPr lang="ko-KR" altLang="en-US"/>
          </a:p>
        </p:txBody>
      </p:sp>
    </p:spTree>
    <p:extLst>
      <p:ext uri="{BB962C8B-B14F-4D97-AF65-F5344CB8AC3E}">
        <p14:creationId xmlns:p14="http://schemas.microsoft.com/office/powerpoint/2010/main" val="128324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16</a:t>
            </a:fld>
            <a:endParaRPr lang="ko-KR" altLang="en-US"/>
          </a:p>
        </p:txBody>
      </p:sp>
    </p:spTree>
    <p:extLst>
      <p:ext uri="{BB962C8B-B14F-4D97-AF65-F5344CB8AC3E}">
        <p14:creationId xmlns:p14="http://schemas.microsoft.com/office/powerpoint/2010/main" val="1885796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a:t>
            </a:fld>
            <a:endParaRPr lang="ko-KR" altLang="en-US"/>
          </a:p>
        </p:txBody>
      </p:sp>
    </p:spTree>
    <p:extLst>
      <p:ext uri="{BB962C8B-B14F-4D97-AF65-F5344CB8AC3E}">
        <p14:creationId xmlns:p14="http://schemas.microsoft.com/office/powerpoint/2010/main" val="1966000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a:t>
            </a:fld>
            <a:endParaRPr lang="ko-KR" altLang="en-US"/>
          </a:p>
        </p:txBody>
      </p:sp>
    </p:spTree>
    <p:extLst>
      <p:ext uri="{BB962C8B-B14F-4D97-AF65-F5344CB8AC3E}">
        <p14:creationId xmlns:p14="http://schemas.microsoft.com/office/powerpoint/2010/main" val="554464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19</a:t>
            </a:fld>
            <a:endParaRPr lang="ko-KR" altLang="en-US"/>
          </a:p>
        </p:txBody>
      </p:sp>
    </p:spTree>
    <p:extLst>
      <p:ext uri="{BB962C8B-B14F-4D97-AF65-F5344CB8AC3E}">
        <p14:creationId xmlns:p14="http://schemas.microsoft.com/office/powerpoint/2010/main" val="331848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These</a:t>
            </a:r>
            <a:r>
              <a:rPr lang="en-US" altLang="ko-KR" baseline="0" dirty="0" smtClean="0"/>
              <a:t> are the table of contents. I will start my presentation with research background.</a:t>
            </a:r>
          </a:p>
          <a:p>
            <a:r>
              <a:rPr lang="en-US" altLang="ko-KR" baseline="0" dirty="0" smtClean="0"/>
              <a:t>Then, in materials and methods, I will introduce the research overview and explain the analysis methods.</a:t>
            </a:r>
          </a:p>
          <a:p>
            <a:endParaRPr lang="en-US" altLang="ko-KR" baseline="0" dirty="0" smtClean="0"/>
          </a:p>
          <a:p>
            <a:r>
              <a:rPr lang="en-US" altLang="ko-KR" baseline="0" dirty="0" smtClean="0"/>
              <a:t>Then, the temporal result will be delivered. Finally, I will end up my presentation with discussions and future works.</a:t>
            </a:r>
          </a:p>
          <a:p>
            <a:endParaRPr lang="en-US" altLang="ko-KR" baseline="0" dirty="0" smtClean="0"/>
          </a:p>
          <a:p>
            <a:r>
              <a:rPr lang="en-US" altLang="ko-KR" baseline="0" dirty="0" smtClean="0"/>
              <a:t>After that, the result and discussion will be delivered. </a:t>
            </a:r>
          </a:p>
          <a:p>
            <a:endParaRPr lang="en-US" altLang="ko-KR" baseline="0" dirty="0" smtClean="0"/>
          </a:p>
          <a:p>
            <a:r>
              <a:rPr lang="en-US" altLang="ko-KR" baseline="0" dirty="0" smtClean="0"/>
              <a:t>I will end up the presentation with future works.</a:t>
            </a:r>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a:t>
            </a:fld>
            <a:endParaRPr lang="ko-KR" altLang="en-US"/>
          </a:p>
        </p:txBody>
      </p:sp>
    </p:spTree>
    <p:extLst>
      <p:ext uri="{BB962C8B-B14F-4D97-AF65-F5344CB8AC3E}">
        <p14:creationId xmlns:p14="http://schemas.microsoft.com/office/powerpoint/2010/main" val="49439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20</a:t>
            </a:fld>
            <a:endParaRPr lang="ko-KR" altLang="en-US"/>
          </a:p>
        </p:txBody>
      </p:sp>
    </p:spTree>
    <p:extLst>
      <p:ext uri="{BB962C8B-B14F-4D97-AF65-F5344CB8AC3E}">
        <p14:creationId xmlns:p14="http://schemas.microsoft.com/office/powerpoint/2010/main" val="255899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21</a:t>
            </a:fld>
            <a:endParaRPr lang="ko-KR" altLang="en-US"/>
          </a:p>
        </p:txBody>
      </p:sp>
    </p:spTree>
    <p:extLst>
      <p:ext uri="{BB962C8B-B14F-4D97-AF65-F5344CB8AC3E}">
        <p14:creationId xmlns:p14="http://schemas.microsoft.com/office/powerpoint/2010/main" val="3714060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22</a:t>
            </a:fld>
            <a:endParaRPr lang="ko-KR" altLang="en-US"/>
          </a:p>
        </p:txBody>
      </p:sp>
    </p:spTree>
    <p:extLst>
      <p:ext uri="{BB962C8B-B14F-4D97-AF65-F5344CB8AC3E}">
        <p14:creationId xmlns:p14="http://schemas.microsoft.com/office/powerpoint/2010/main" val="1790295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23</a:t>
            </a:fld>
            <a:endParaRPr lang="ko-KR" altLang="en-US"/>
          </a:p>
        </p:txBody>
      </p:sp>
    </p:spTree>
    <p:extLst>
      <p:ext uri="{BB962C8B-B14F-4D97-AF65-F5344CB8AC3E}">
        <p14:creationId xmlns:p14="http://schemas.microsoft.com/office/powerpoint/2010/main" val="1328609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24</a:t>
            </a:fld>
            <a:endParaRPr lang="ko-KR" altLang="en-US"/>
          </a:p>
        </p:txBody>
      </p:sp>
    </p:spTree>
    <p:extLst>
      <p:ext uri="{BB962C8B-B14F-4D97-AF65-F5344CB8AC3E}">
        <p14:creationId xmlns:p14="http://schemas.microsoft.com/office/powerpoint/2010/main" val="2773305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25</a:t>
            </a:fld>
            <a:endParaRPr lang="ko-KR" altLang="en-US"/>
          </a:p>
        </p:txBody>
      </p:sp>
    </p:spTree>
    <p:extLst>
      <p:ext uri="{BB962C8B-B14F-4D97-AF65-F5344CB8AC3E}">
        <p14:creationId xmlns:p14="http://schemas.microsoft.com/office/powerpoint/2010/main" val="3341476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26</a:t>
            </a:fld>
            <a:endParaRPr lang="ko-KR" altLang="en-US"/>
          </a:p>
        </p:txBody>
      </p:sp>
    </p:spTree>
    <p:extLst>
      <p:ext uri="{BB962C8B-B14F-4D97-AF65-F5344CB8AC3E}">
        <p14:creationId xmlns:p14="http://schemas.microsoft.com/office/powerpoint/2010/main" val="433408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27</a:t>
            </a:fld>
            <a:endParaRPr lang="ko-KR" altLang="en-US"/>
          </a:p>
        </p:txBody>
      </p:sp>
    </p:spTree>
    <p:extLst>
      <p:ext uri="{BB962C8B-B14F-4D97-AF65-F5344CB8AC3E}">
        <p14:creationId xmlns:p14="http://schemas.microsoft.com/office/powerpoint/2010/main" val="3295614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28</a:t>
            </a:fld>
            <a:endParaRPr lang="ko-KR" altLang="en-US"/>
          </a:p>
        </p:txBody>
      </p:sp>
    </p:spTree>
    <p:extLst>
      <p:ext uri="{BB962C8B-B14F-4D97-AF65-F5344CB8AC3E}">
        <p14:creationId xmlns:p14="http://schemas.microsoft.com/office/powerpoint/2010/main" val="1788224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29</a:t>
            </a:fld>
            <a:endParaRPr lang="ko-KR" altLang="en-US"/>
          </a:p>
        </p:txBody>
      </p:sp>
    </p:spTree>
    <p:extLst>
      <p:ext uri="{BB962C8B-B14F-4D97-AF65-F5344CB8AC3E}">
        <p14:creationId xmlns:p14="http://schemas.microsoft.com/office/powerpoint/2010/main" val="178071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a:t>
            </a:fld>
            <a:endParaRPr lang="ko-KR" altLang="en-US"/>
          </a:p>
        </p:txBody>
      </p:sp>
    </p:spTree>
    <p:extLst>
      <p:ext uri="{BB962C8B-B14F-4D97-AF65-F5344CB8AC3E}">
        <p14:creationId xmlns:p14="http://schemas.microsoft.com/office/powerpoint/2010/main" val="574722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a:t>
            </a:r>
            <a:r>
              <a:rPr lang="en-US" altLang="ko-KR" baseline="0" dirty="0" smtClean="0"/>
              <a:t> the result will be followed.</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30</a:t>
            </a:fld>
            <a:endParaRPr lang="ko-KR" altLang="en-US"/>
          </a:p>
        </p:txBody>
      </p:sp>
    </p:spTree>
    <p:extLst>
      <p:ext uri="{BB962C8B-B14F-4D97-AF65-F5344CB8AC3E}">
        <p14:creationId xmlns:p14="http://schemas.microsoft.com/office/powerpoint/2010/main" val="828798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31</a:t>
            </a:fld>
            <a:endParaRPr lang="ko-KR" altLang="en-US"/>
          </a:p>
        </p:txBody>
      </p:sp>
    </p:spTree>
    <p:extLst>
      <p:ext uri="{BB962C8B-B14F-4D97-AF65-F5344CB8AC3E}">
        <p14:creationId xmlns:p14="http://schemas.microsoft.com/office/powerpoint/2010/main" val="2572161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Second result is attention</a:t>
            </a:r>
            <a:r>
              <a:rPr lang="en-US" altLang="ko-KR" baseline="0" dirty="0" smtClean="0"/>
              <a:t> analysis. </a:t>
            </a:r>
          </a:p>
          <a:p>
            <a:r>
              <a:rPr lang="en-US" altLang="ko-KR" baseline="0" dirty="0" smtClean="0"/>
              <a:t>I drew the histogram of ranks of each head in both groups. As you see, </a:t>
            </a:r>
          </a:p>
          <a:p>
            <a:r>
              <a:rPr lang="en-US" altLang="ko-KR" baseline="0" dirty="0" smtClean="0"/>
              <a:t>Head 3 is enriched for both groups, </a:t>
            </a:r>
          </a:p>
          <a:p>
            <a:endParaRPr lang="en-US" altLang="ko-KR" baseline="0" dirty="0" smtClean="0"/>
          </a:p>
          <a:p>
            <a:r>
              <a:rPr lang="en-US" altLang="ko-KR" baseline="0" dirty="0" smtClean="0"/>
              <a:t>Head 4  &amp; 5 are more enriched for positive predictions, </a:t>
            </a:r>
          </a:p>
          <a:p>
            <a:r>
              <a:rPr lang="en-US" altLang="ko-KR" baseline="0" dirty="0" smtClean="0"/>
              <a:t>Head 2 &amp; 7 are more enriched for negative predictions.</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32</a:t>
            </a:fld>
            <a:endParaRPr lang="ko-KR" altLang="en-US"/>
          </a:p>
        </p:txBody>
      </p:sp>
    </p:spTree>
    <p:extLst>
      <p:ext uri="{BB962C8B-B14F-4D97-AF65-F5344CB8AC3E}">
        <p14:creationId xmlns:p14="http://schemas.microsoft.com/office/powerpoint/2010/main" val="2702087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As I mentioned last time, attention</a:t>
            </a:r>
            <a:r>
              <a:rPr lang="en-US" altLang="ko-KR" baseline="0" dirty="0" smtClean="0"/>
              <a:t> coefficients in 2, 3, 6, 7 are uniformly distributed. </a:t>
            </a:r>
          </a:p>
          <a:p>
            <a:r>
              <a:rPr lang="en-US" altLang="ko-KR" baseline="0" dirty="0" smtClean="0"/>
              <a:t>Interestingly, significantly varied heads (4, 5) are more enriched for positive predictions and non-significantly varied heads are more enriched for negative predictions. </a:t>
            </a:r>
          </a:p>
          <a:p>
            <a:endParaRPr lang="en-US" altLang="ko-KR" baseline="0" dirty="0" smtClean="0"/>
          </a:p>
          <a:p>
            <a:r>
              <a:rPr lang="en-US" altLang="ko-KR" baseline="0" dirty="0" smtClean="0"/>
              <a:t>However, head 3 is enriched for both groups, which is a bit weird situation.  </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33</a:t>
            </a:fld>
            <a:endParaRPr lang="ko-KR" altLang="en-US"/>
          </a:p>
        </p:txBody>
      </p:sp>
    </p:spTree>
    <p:extLst>
      <p:ext uri="{BB962C8B-B14F-4D97-AF65-F5344CB8AC3E}">
        <p14:creationId xmlns:p14="http://schemas.microsoft.com/office/powerpoint/2010/main" val="2448558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 I will end up</a:t>
            </a:r>
            <a:r>
              <a:rPr lang="en-US" altLang="ko-KR" baseline="0" dirty="0" smtClean="0"/>
              <a:t> my presentation with future works.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34</a:t>
            </a:fld>
            <a:endParaRPr lang="ko-KR" altLang="en-US"/>
          </a:p>
        </p:txBody>
      </p:sp>
    </p:spTree>
    <p:extLst>
      <p:ext uri="{BB962C8B-B14F-4D97-AF65-F5344CB8AC3E}">
        <p14:creationId xmlns:p14="http://schemas.microsoft.com/office/powerpoint/2010/main" val="767265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For the future works, I will use integrated gradient for calculating head importance. </a:t>
            </a:r>
          </a:p>
          <a:p>
            <a:r>
              <a:rPr lang="en-US" altLang="ko-KR" baseline="0" dirty="0" smtClean="0"/>
              <a:t>As you see below, if the prediction is extremely high or low, the attribution is also low, and the ranking among this small number is meaning less.</a:t>
            </a:r>
          </a:p>
          <a:p>
            <a:endParaRPr lang="en-US" altLang="ko-KR" baseline="0" dirty="0" smtClean="0"/>
          </a:p>
          <a:p>
            <a:r>
              <a:rPr lang="en-US" altLang="ko-KR" baseline="0" dirty="0" smtClean="0"/>
              <a:t>I think it is because of the limitation of just simple gradient. Maybe integrated gradient would help this situation.</a:t>
            </a:r>
          </a:p>
          <a:p>
            <a:endParaRPr lang="en-US" altLang="ko-KR" baseline="0" dirty="0" smtClean="0"/>
          </a:p>
          <a:p>
            <a:r>
              <a:rPr lang="en-US" altLang="ko-KR" baseline="0" dirty="0" smtClean="0"/>
              <a:t>Second, I will conduct case study of attention with the gradient attribution information. I don’t have any detail plan but maybe activity cliff data could be employed.</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Third, I will prepare figures and organize them to write the paper and start to write the manuscript.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35</a:t>
            </a:fld>
            <a:endParaRPr lang="ko-KR" altLang="en-US"/>
          </a:p>
        </p:txBody>
      </p:sp>
    </p:spTree>
    <p:extLst>
      <p:ext uri="{BB962C8B-B14F-4D97-AF65-F5344CB8AC3E}">
        <p14:creationId xmlns:p14="http://schemas.microsoft.com/office/powerpoint/2010/main" val="2547406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end of my presentation.</a:t>
            </a:r>
            <a:r>
              <a:rPr lang="en-US" altLang="ko-KR" baseline="0" dirty="0" smtClean="0"/>
              <a:t> Thank you.</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36</a:t>
            </a:fld>
            <a:endParaRPr lang="ko-KR" altLang="en-US"/>
          </a:p>
        </p:txBody>
      </p:sp>
    </p:spTree>
    <p:extLst>
      <p:ext uri="{BB962C8B-B14F-4D97-AF65-F5344CB8AC3E}">
        <p14:creationId xmlns:p14="http://schemas.microsoft.com/office/powerpoint/2010/main" val="228569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Before explaining</a:t>
                </a:r>
                <a:r>
                  <a:rPr lang="en-US" altLang="ko-KR" baseline="0" dirty="0" smtClean="0"/>
                  <a:t> my methods, I will briefly introduce the basic of </a:t>
                </a:r>
                <a:r>
                  <a:rPr lang="en-US" altLang="ko-KR" baseline="0" dirty="0" err="1" smtClean="0"/>
                  <a:t>bayesian</a:t>
                </a:r>
                <a:r>
                  <a:rPr lang="en-US" altLang="ko-KR" baseline="0" dirty="0" smtClean="0"/>
                  <a:t> inference. </a:t>
                </a:r>
              </a:p>
              <a:p>
                <a:r>
                  <a:rPr lang="en-US" altLang="ko-KR" baseline="0" dirty="0" smtClean="0"/>
                  <a:t>Conventional deep neural network models are obtained by point-estimation-based methods such as MAP, MLS. </a:t>
                </a:r>
              </a:p>
              <a:p>
                <a:r>
                  <a:rPr lang="en-US" altLang="ko-KR" baseline="0" dirty="0" smtClean="0"/>
                  <a:t>Then, Why don’t we directly learn the distribution of w itself?</a:t>
                </a:r>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37</a:t>
            </a:fld>
            <a:endParaRPr lang="ko-KR" altLang="en-US"/>
          </a:p>
        </p:txBody>
      </p:sp>
    </p:spTree>
    <p:extLst>
      <p:ext uri="{BB962C8B-B14F-4D97-AF65-F5344CB8AC3E}">
        <p14:creationId xmlns:p14="http://schemas.microsoft.com/office/powerpoint/2010/main" val="1329272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 distribution of</a:t>
                </a:r>
                <a:r>
                  <a:rPr lang="en-US" altLang="ko-KR" baseline="0" dirty="0" smtClean="0"/>
                  <a:t> weight give the data is decomposed into two part, Likelihood and prior by </a:t>
                </a:r>
                <a:r>
                  <a:rPr lang="en-US" altLang="ko-KR" baseline="0" dirty="0" err="1" smtClean="0"/>
                  <a:t>bayes</a:t>
                </a:r>
                <a:r>
                  <a:rPr lang="en-US" altLang="ko-KR" baseline="0" dirty="0" smtClean="0"/>
                  <a:t> rule.</a:t>
                </a:r>
              </a:p>
              <a:p>
                <a:endParaRPr lang="en-US" altLang="ko-KR" baseline="0" dirty="0" smtClean="0"/>
              </a:p>
              <a:p>
                <a:r>
                  <a:rPr lang="en-US" altLang="ko-KR" baseline="0" dirty="0" smtClean="0"/>
                  <a:t>In general, we obtain the parameter by </a:t>
                </a:r>
                <a:r>
                  <a:rPr lang="en-US" altLang="ko-KR" baseline="0" dirty="0" err="1" smtClean="0"/>
                  <a:t>optimizaing</a:t>
                </a:r>
                <a:r>
                  <a:rPr lang="en-US" altLang="ko-KR" baseline="0" dirty="0" smtClean="0"/>
                  <a:t> posterior itself or likelihood. </a:t>
                </a:r>
              </a:p>
              <a:p>
                <a:r>
                  <a:rPr lang="en-US" altLang="ko-KR" baseline="0" dirty="0" smtClean="0"/>
                  <a:t>However, they are all point estimation, but if we get the posterior distribution, we can sample the W from the distribution and get more accurate and reliable result!</a:t>
                </a:r>
              </a:p>
              <a:p>
                <a:endParaRPr lang="en-US" altLang="ko-KR" baseline="0" dirty="0" smtClean="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38</a:t>
            </a:fld>
            <a:endParaRPr lang="ko-KR" altLang="en-US"/>
          </a:p>
        </p:txBody>
      </p:sp>
    </p:spTree>
    <p:extLst>
      <p:ext uri="{BB962C8B-B14F-4D97-AF65-F5344CB8AC3E}">
        <p14:creationId xmlns:p14="http://schemas.microsoft.com/office/powerpoint/2010/main" val="3084420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However, even</a:t>
                </a:r>
                <a:r>
                  <a:rPr lang="en-US" altLang="ko-KR" baseline="0" dirty="0" smtClean="0"/>
                  <a:t> though we know the posterior distribution, it is intractable to get the exact conditional probability. Therefore </a:t>
                </a:r>
                <a:r>
                  <a:rPr lang="en-US" altLang="ko-KR" baseline="0" dirty="0" err="1" smtClean="0"/>
                  <a:t>variational</a:t>
                </a:r>
                <a:r>
                  <a:rPr lang="en-US" altLang="ko-KR" baseline="0" dirty="0" smtClean="0"/>
                  <a:t> inference method is used to approximate the posterior distribution with tractable and parametrized distributions. </a:t>
                </a:r>
              </a:p>
              <a:p>
                <a:endParaRPr lang="en-US" altLang="ko-KR" baseline="0" dirty="0" smtClean="0"/>
              </a:p>
              <a:p>
                <a:r>
                  <a:rPr lang="en-US" altLang="ko-KR" baseline="0" dirty="0" smtClean="0"/>
                  <a:t>A clever and famous guy proposed and proved that the dropout could be used to </a:t>
                </a:r>
                <a:r>
                  <a:rPr lang="en-US" altLang="ko-KR" baseline="0" dirty="0" err="1" smtClean="0"/>
                  <a:t>bayesian</a:t>
                </a:r>
                <a:r>
                  <a:rPr lang="en-US" altLang="ko-KR" baseline="0" dirty="0" smtClean="0"/>
                  <a:t> approximation. </a:t>
                </a:r>
                <a:endParaRPr lang="en-US" altLang="ko-KR" baseline="0" dirty="0"/>
              </a:p>
              <a:p>
                <a:r>
                  <a:rPr lang="en-US" altLang="ko-KR" baseline="0" dirty="0" smtClean="0"/>
                  <a:t>First, he parametrize the posterior with Bernoulli random variable, and conduct the </a:t>
                </a:r>
                <a:r>
                  <a:rPr lang="en-US" altLang="ko-KR" baseline="0" dirty="0" err="1" smtClean="0"/>
                  <a:t>monte-carlo</a:t>
                </a:r>
                <a:r>
                  <a:rPr lang="en-US" altLang="ko-KR" baseline="0" dirty="0" smtClean="0"/>
                  <a:t> approximation to approximate the integration.</a:t>
                </a:r>
              </a:p>
              <a:p>
                <a:endParaRPr lang="en-US" altLang="ko-KR" baseline="0" dirty="0" smtClean="0"/>
              </a:p>
              <a:p>
                <a:r>
                  <a:rPr lang="en-US" altLang="ko-KR" baseline="0" dirty="0" err="1" smtClean="0"/>
                  <a:t>Pratically</a:t>
                </a:r>
                <a:r>
                  <a:rPr lang="en-US" altLang="ko-KR" baseline="0" dirty="0" smtClean="0"/>
                  <a:t>, it is really easy to use in every NNs. </a:t>
                </a:r>
              </a:p>
              <a:p>
                <a:r>
                  <a:rPr lang="en-US" altLang="ko-KR" baseline="0" dirty="0" smtClean="0"/>
                  <a:t>First, apply the dropout to every linear layers in NNs.</a:t>
                </a:r>
              </a:p>
              <a:p>
                <a:r>
                  <a:rPr lang="en-US" altLang="ko-KR" baseline="0" dirty="0" smtClean="0"/>
                  <a:t>Second train the NNs with desired loss or calibrated loss.</a:t>
                </a:r>
              </a:p>
              <a:p>
                <a:r>
                  <a:rPr lang="en-US" altLang="ko-KR" baseline="0" dirty="0" smtClean="0"/>
                  <a:t>In the inference stage, just keep turning on the dropout and sample the results.</a:t>
                </a:r>
              </a:p>
              <a:p>
                <a:r>
                  <a:rPr lang="en-US" altLang="ko-KR" baseline="0" dirty="0" smtClean="0"/>
                  <a:t>Then finally, Get the average and variance of the results. </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39</a:t>
            </a:fld>
            <a:endParaRPr lang="ko-KR" altLang="en-US"/>
          </a:p>
        </p:txBody>
      </p:sp>
    </p:spTree>
    <p:extLst>
      <p:ext uri="{BB962C8B-B14F-4D97-AF65-F5344CB8AC3E}">
        <p14:creationId xmlns:p14="http://schemas.microsoft.com/office/powerpoint/2010/main" val="2082096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a:t>
            </a:r>
            <a:r>
              <a:rPr lang="en-US" altLang="ko-KR" baseline="0" dirty="0" err="1" smtClean="0"/>
              <a:t>hERG</a:t>
            </a:r>
            <a:r>
              <a:rPr lang="en-US" altLang="ko-KR" baseline="0" dirty="0" smtClean="0"/>
              <a:t> channel which subunit is Kv11.1 is the voltage gated potassium ion channel. The main role of this channel is regulating cardiac action potential. </a:t>
            </a:r>
            <a:endParaRPr lang="en-US" altLang="ko-KR" dirty="0" smtClean="0"/>
          </a:p>
          <a:p>
            <a:r>
              <a:rPr lang="en-US" altLang="ko-KR" dirty="0" smtClean="0"/>
              <a:t>When a</a:t>
            </a:r>
            <a:r>
              <a:rPr lang="en-US" altLang="ko-KR" baseline="0" dirty="0" smtClean="0"/>
              <a:t> drug inhibit the </a:t>
            </a:r>
            <a:r>
              <a:rPr lang="en-US" altLang="ko-KR" baseline="0" dirty="0" err="1" smtClean="0"/>
              <a:t>hERG</a:t>
            </a:r>
            <a:r>
              <a:rPr lang="en-US" altLang="ko-KR" baseline="0" dirty="0" smtClean="0"/>
              <a:t> channel, it will cause QT interval prolongation and then it will leads fatal cardiac arrhythmia So called </a:t>
            </a:r>
            <a:r>
              <a:rPr lang="en-US" altLang="ko-KR" baseline="0" dirty="0" err="1" smtClean="0"/>
              <a:t>Tordase</a:t>
            </a:r>
            <a:r>
              <a:rPr lang="en-US" altLang="ko-KR" baseline="0" dirty="0" smtClean="0"/>
              <a:t> de Pointes. </a:t>
            </a:r>
          </a:p>
          <a:p>
            <a:r>
              <a:rPr lang="en-US" altLang="ko-KR" baseline="0" dirty="0" smtClean="0"/>
              <a:t>So if a drug inhibit the </a:t>
            </a:r>
            <a:r>
              <a:rPr lang="en-US" altLang="ko-KR" baseline="0" dirty="0" err="1" smtClean="0"/>
              <a:t>hERG</a:t>
            </a:r>
            <a:r>
              <a:rPr lang="en-US" altLang="ko-KR" baseline="0" dirty="0" smtClean="0"/>
              <a:t> channel, it may have severe cardiotoxicity.</a:t>
            </a:r>
          </a:p>
          <a:p>
            <a:r>
              <a:rPr lang="en-US" altLang="ko-KR" baseline="0" dirty="0" smtClean="0"/>
              <a:t>Therefore the assessment of </a:t>
            </a:r>
            <a:r>
              <a:rPr lang="en-US" altLang="ko-KR" baseline="0" dirty="0" err="1" smtClean="0"/>
              <a:t>hERG</a:t>
            </a:r>
            <a:r>
              <a:rPr lang="en-US" altLang="ko-KR" baseline="0" dirty="0" smtClean="0"/>
              <a:t> inhibition of compounds is essential to reduce the risk in early stage of drug discovery.</a:t>
            </a:r>
          </a:p>
          <a:p>
            <a:r>
              <a:rPr lang="en-US" altLang="ko-KR" baseline="0" dirty="0" smtClean="0"/>
              <a:t>Conventionally, in vitro screening is widely-used but it is costly, laborious, and time-consuming method.</a:t>
            </a:r>
          </a:p>
          <a:p>
            <a:r>
              <a:rPr lang="en-US" altLang="ko-KR" baseline="0" dirty="0" smtClean="0"/>
              <a:t>Therefore, nowadays, in </a:t>
            </a:r>
            <a:r>
              <a:rPr lang="en-US" altLang="ko-KR" baseline="0" dirty="0" err="1" smtClean="0"/>
              <a:t>silico</a:t>
            </a:r>
            <a:r>
              <a:rPr lang="en-US" altLang="ko-KR" baseline="0" dirty="0" smtClean="0"/>
              <a:t> approaches are getting more attention!</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a:t>
            </a:fld>
            <a:endParaRPr lang="ko-KR" altLang="en-US"/>
          </a:p>
        </p:txBody>
      </p:sp>
    </p:spTree>
    <p:extLst>
      <p:ext uri="{BB962C8B-B14F-4D97-AF65-F5344CB8AC3E}">
        <p14:creationId xmlns:p14="http://schemas.microsoft.com/office/powerpoint/2010/main" val="1134109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real uncertainty of prediction is consist of two uncertainties. </a:t>
                </a:r>
              </a:p>
              <a:p>
                <a:r>
                  <a:rPr lang="en-US" altLang="ko-KR" baseline="0" dirty="0" smtClean="0"/>
                  <a:t>Epistemic and </a:t>
                </a:r>
                <a:r>
                  <a:rPr lang="en-US" altLang="ko-KR" baseline="0" dirty="0" err="1" smtClean="0"/>
                  <a:t>Aleatoric</a:t>
                </a:r>
                <a:r>
                  <a:rPr lang="en-US" altLang="ko-KR" baseline="0" dirty="0" smtClean="0"/>
                  <a:t>. </a:t>
                </a:r>
              </a:p>
              <a:p>
                <a:r>
                  <a:rPr lang="en-US" altLang="ko-KR" baseline="0" dirty="0" smtClean="0"/>
                  <a:t>The epistemic uncertainty is due to the insufficient data and it comes from the model variance.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The </a:t>
                </a:r>
                <a:r>
                  <a:rPr lang="en-US" altLang="ko-KR" baseline="0" dirty="0" err="1" smtClean="0"/>
                  <a:t>aleatoric</a:t>
                </a:r>
                <a:r>
                  <a:rPr lang="en-US" altLang="ko-KR" baseline="0" dirty="0" smtClean="0"/>
                  <a:t> uncertainty is due to the data inherent noise , so actually, we cannot know.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r>
                  <a:rPr lang="en-US" altLang="ko-KR" baseline="0" dirty="0" smtClean="0"/>
                  <a:t>In BNN framework, the epistemic and </a:t>
                </a:r>
                <a:r>
                  <a:rPr lang="en-US" altLang="ko-KR" baseline="0" dirty="0" err="1" smtClean="0"/>
                  <a:t>aleatoric</a:t>
                </a:r>
                <a:r>
                  <a:rPr lang="en-US" altLang="ko-KR" baseline="0" dirty="0" smtClean="0"/>
                  <a:t> uncertainties are estimated by </a:t>
                </a:r>
                <a:r>
                  <a:rPr lang="en-US" altLang="ko-KR" baseline="0" dirty="0" err="1" smtClean="0"/>
                  <a:t>monte-carlo</a:t>
                </a:r>
                <a:r>
                  <a:rPr lang="en-US" altLang="ko-KR" baseline="0" dirty="0" smtClean="0"/>
                  <a:t> approximation. </a:t>
                </a:r>
              </a:p>
              <a:p>
                <a:r>
                  <a:rPr lang="en-US" altLang="ko-KR" baseline="0" dirty="0" smtClean="0"/>
                  <a:t>So First, we sample the response and corresponding heteroscedastic variance from the models sampled from posterior. And average them to get the approximation. </a:t>
                </a:r>
              </a:p>
              <a:p>
                <a:endParaRPr lang="en-US" altLang="ko-KR" baseline="0" dirty="0" smtClean="0"/>
              </a:p>
              <a:p>
                <a:r>
                  <a:rPr lang="en-US" altLang="ko-KR" baseline="0" dirty="0" smtClean="0"/>
                  <a:t>But in the case of classification, the story is a bit different. Because, the distribution of samples is binomial or multinomial distribution, and their variance is depends on the class probability parameters.</a:t>
                </a:r>
              </a:p>
              <a:p>
                <a:r>
                  <a:rPr lang="en-US" altLang="ko-KR" baseline="0" dirty="0" smtClean="0"/>
                  <a:t>Thus, in the recent study of kwon et al, they derived how to estimate epistemic and </a:t>
                </a:r>
                <a:r>
                  <a:rPr lang="en-US" altLang="ko-KR" baseline="0" dirty="0" err="1" smtClean="0"/>
                  <a:t>aleatoric</a:t>
                </a:r>
                <a:r>
                  <a:rPr lang="en-US" altLang="ko-KR" baseline="0" dirty="0" smtClean="0"/>
                  <a:t> uncertainty of classification in BNNs.</a:t>
                </a:r>
              </a:p>
              <a:p>
                <a:r>
                  <a:rPr lang="en-US" altLang="ko-KR" baseline="0" dirty="0" smtClean="0"/>
                  <a:t>It is quite intuitive. </a:t>
                </a:r>
              </a:p>
              <a:p>
                <a:r>
                  <a:rPr lang="en-US" altLang="ko-KR" baseline="0" dirty="0" smtClean="0"/>
                  <a:t>The epistemic uncertainty is the variance of the sampled models’ predictions. And the </a:t>
                </a:r>
                <a:r>
                  <a:rPr lang="en-US" altLang="ko-KR" baseline="0" dirty="0" err="1" smtClean="0"/>
                  <a:t>aleatoric</a:t>
                </a:r>
                <a:r>
                  <a:rPr lang="en-US" altLang="ko-KR" baseline="0" dirty="0" smtClean="0"/>
                  <a:t> uncertainty is the mean value of variance of multinomial distribution with sampled parameters y hat.</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40</a:t>
            </a:fld>
            <a:endParaRPr lang="ko-KR" altLang="en-US"/>
          </a:p>
        </p:txBody>
      </p:sp>
    </p:spTree>
    <p:extLst>
      <p:ext uri="{BB962C8B-B14F-4D97-AF65-F5344CB8AC3E}">
        <p14:creationId xmlns:p14="http://schemas.microsoft.com/office/powerpoint/2010/main" val="3971288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baseline="0" dirty="0" smtClean="0"/>
                  <a:t>There are two major way to model the classification uncertainty in BNNs. </a:t>
                </a:r>
              </a:p>
              <a:p>
                <a:r>
                  <a:rPr lang="en-US" altLang="ko-KR" baseline="0" dirty="0" smtClean="0"/>
                  <a:t>First one is implicit way. </a:t>
                </a:r>
              </a:p>
              <a:p>
                <a:r>
                  <a:rPr lang="en-US" altLang="ko-KR" baseline="0" dirty="0" smtClean="0"/>
                  <a:t>It is proposed in Kwon et al as I mentioned in last slide. </a:t>
                </a:r>
              </a:p>
              <a:p>
                <a:r>
                  <a:rPr lang="en-US" altLang="ko-KR" baseline="0" dirty="0" smtClean="0"/>
                  <a:t>First, train the MC-dropout-based BNNs ordinarily only to predict the class probability. </a:t>
                </a:r>
              </a:p>
              <a:p>
                <a:r>
                  <a:rPr lang="en-US" altLang="ko-KR" baseline="0" dirty="0" smtClean="0"/>
                  <a:t>After training, just sample the predicted class probability with test-time dropout, and estimate the epistemic uncertainty and </a:t>
                </a:r>
                <a:r>
                  <a:rPr lang="en-US" altLang="ko-KR" baseline="0" dirty="0" err="1" smtClean="0"/>
                  <a:t>aleatoric</a:t>
                </a:r>
                <a:r>
                  <a:rPr lang="en-US" altLang="ko-KR" baseline="0" dirty="0" smtClean="0"/>
                  <a:t> uncertainty with the derived formula.</a:t>
                </a:r>
              </a:p>
              <a:p>
                <a:r>
                  <a:rPr lang="en-US" altLang="ko-KR" baseline="0" dirty="0" smtClean="0"/>
                  <a:t>The predicted uncertainty is not reflected in the loss function, therefore I called it implicit model. </a:t>
                </a:r>
              </a:p>
              <a:p>
                <a:r>
                  <a:rPr lang="en-US" altLang="ko-KR" baseline="0" dirty="0" smtClean="0"/>
                  <a:t>Second one is explicit way. </a:t>
                </a:r>
              </a:p>
              <a:p>
                <a:r>
                  <a:rPr lang="en-US" altLang="ko-KR" baseline="0" dirty="0" smtClean="0"/>
                  <a:t>It is proposed by Kendal et al in 2017. They focused on regressing the logit value before </a:t>
                </a:r>
                <a:r>
                  <a:rPr lang="en-US" altLang="ko-KR" baseline="0" dirty="0" err="1" smtClean="0"/>
                  <a:t>softmax</a:t>
                </a:r>
                <a:r>
                  <a:rPr lang="en-US" altLang="ko-KR" baseline="0" dirty="0" smtClean="0"/>
                  <a:t> squashing. They assumed that the predicted logit value is following the Gaussian distribution with mean logit prediction and predicted logit space variance. </a:t>
                </a:r>
              </a:p>
              <a:p>
                <a:r>
                  <a:rPr lang="en-US" altLang="ko-KR" baseline="0" dirty="0" smtClean="0"/>
                  <a:t>So they proposed the MC-dropout-based BNNs that predicts both the probability and logit-space </a:t>
                </a:r>
                <a:r>
                  <a:rPr lang="en-US" altLang="ko-KR" baseline="0" dirty="0" err="1" smtClean="0"/>
                  <a:t>aleatoric</a:t>
                </a:r>
                <a:r>
                  <a:rPr lang="en-US" altLang="ko-KR" baseline="0" dirty="0" smtClean="0"/>
                  <a:t> uncertainty. </a:t>
                </a:r>
              </a:p>
              <a:p>
                <a:r>
                  <a:rPr lang="en-US" altLang="ko-KR" baseline="0" dirty="0" smtClean="0"/>
                  <a:t>To train the proposed BNNs, the expected likelihood is needed. However, it is computationally intractable therefore, also the </a:t>
                </a:r>
                <a:r>
                  <a:rPr lang="en-US" altLang="ko-KR" baseline="0" dirty="0" err="1" smtClean="0"/>
                  <a:t>monte-carlo</a:t>
                </a:r>
                <a:r>
                  <a:rPr lang="en-US" altLang="ko-KR" baseline="0" dirty="0" smtClean="0"/>
                  <a:t> approximation is used in practice.</a:t>
                </a:r>
              </a:p>
              <a:p>
                <a:r>
                  <a:rPr lang="en-US" altLang="ko-KR" baseline="0" dirty="0" smtClean="0"/>
                  <a:t>First the predicted logit is corrupted with sampled noise scaled by predicted </a:t>
                </a:r>
                <a:r>
                  <a:rPr lang="en-US" altLang="ko-KR" baseline="0" dirty="0" err="1" smtClean="0"/>
                  <a:t>aleatoric</a:t>
                </a:r>
                <a:r>
                  <a:rPr lang="en-US" altLang="ko-KR" baseline="0" dirty="0" smtClean="0"/>
                  <a:t> uncertainty T times. Each T corrupted logits are squashed by </a:t>
                </a:r>
                <a:r>
                  <a:rPr lang="en-US" altLang="ko-KR" baseline="0" dirty="0" err="1" smtClean="0"/>
                  <a:t>softmax</a:t>
                </a:r>
                <a:r>
                  <a:rPr lang="en-US" altLang="ko-KR" baseline="0" dirty="0" smtClean="0"/>
                  <a:t> function, and finally, the predicted class probabilities are acquired by taking an average of them.</a:t>
                </a:r>
              </a:p>
              <a:p>
                <a:r>
                  <a:rPr lang="en-US" altLang="ko-KR" baseline="0" dirty="0" smtClean="0"/>
                  <a:t>In conclusion, the </a:t>
                </a:r>
                <a:r>
                  <a:rPr lang="en-US" altLang="ko-KR" baseline="0" dirty="0" err="1" smtClean="0"/>
                  <a:t>aleatoric</a:t>
                </a:r>
                <a:r>
                  <a:rPr lang="en-US" altLang="ko-KR" baseline="0" dirty="0" smtClean="0"/>
                  <a:t> uncertainty attenuate the loss by adding the noise. therefore I called it explicit model. </a:t>
                </a:r>
              </a:p>
              <a:p>
                <a:r>
                  <a:rPr lang="en-US" altLang="ko-KR" baseline="0" dirty="0" smtClean="0"/>
                  <a:t>Actually, they don’t suggest how to estimate the uncertainties. So here, I decided to use the same way to estimate the uncertainty which is proposed in Kwon et al. The difference is whether the loss is attenuated or not.</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41</a:t>
            </a:fld>
            <a:endParaRPr lang="ko-KR" altLang="en-US"/>
          </a:p>
        </p:txBody>
      </p:sp>
    </p:spTree>
    <p:extLst>
      <p:ext uri="{BB962C8B-B14F-4D97-AF65-F5344CB8AC3E}">
        <p14:creationId xmlns:p14="http://schemas.microsoft.com/office/powerpoint/2010/main" val="3917163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There</a:t>
                </a:r>
                <a:r>
                  <a:rPr lang="en-US" altLang="ko-KR" baseline="0" dirty="0" smtClean="0"/>
                  <a:t> is no study which compares the both methods.</a:t>
                </a:r>
              </a:p>
              <a:p>
                <a:r>
                  <a:rPr lang="en-US" altLang="ko-KR" baseline="0" dirty="0" smtClean="0"/>
                  <a:t>Thus, in my study, I constructed both models and tried to catch the difference of them.</a:t>
                </a:r>
              </a:p>
              <a:p>
                <a:endParaRPr lang="en-US" altLang="ko-KR" dirty="0" smtClean="0"/>
              </a:p>
              <a:p>
                <a:r>
                  <a:rPr lang="en-US" altLang="ko-KR" dirty="0" smtClean="0"/>
                  <a:t>Therefore, in my case, the first</a:t>
                </a:r>
                <a:r>
                  <a:rPr lang="en-US" altLang="ko-KR" baseline="0" dirty="0" smtClean="0"/>
                  <a:t> one is implicit and the other is explicit model. </a:t>
                </a:r>
              </a:p>
              <a:p>
                <a:r>
                  <a:rPr lang="en-US" altLang="ko-KR" baseline="0" dirty="0" smtClean="0"/>
                  <a:t>Former model only predicts the predicted score n-times by test-time dropout and used to estimate the calibrated probability and uncertainties.</a:t>
                </a:r>
              </a:p>
              <a:p>
                <a:endParaRPr lang="en-US" altLang="ko-KR" baseline="0" dirty="0" smtClean="0"/>
              </a:p>
              <a:p>
                <a:r>
                  <a:rPr lang="en-US" altLang="ko-KR" baseline="0" dirty="0" smtClean="0"/>
                  <a:t>Later model first predicts the mean and log variance of the logit distribution. Then, It conducts </a:t>
                </a:r>
                <a:r>
                  <a:rPr lang="en-US" altLang="ko-KR" baseline="0" dirty="0" err="1" smtClean="0"/>
                  <a:t>softmax</a:t>
                </a:r>
                <a:r>
                  <a:rPr lang="en-US" altLang="ko-KR" baseline="0" dirty="0" smtClean="0"/>
                  <a:t> squashing after corrupting the logit with sampled scaled noise T times. </a:t>
                </a:r>
              </a:p>
              <a:p>
                <a:r>
                  <a:rPr lang="en-US" altLang="ko-KR" baseline="0" dirty="0" smtClean="0"/>
                  <a:t>After the corruption and </a:t>
                </a:r>
                <a:r>
                  <a:rPr lang="en-US" altLang="ko-KR" baseline="0" dirty="0" err="1" smtClean="0"/>
                  <a:t>sqashing</a:t>
                </a:r>
                <a:r>
                  <a:rPr lang="en-US" altLang="ko-KR" baseline="0" dirty="0" smtClean="0"/>
                  <a:t>, the mean of the T time sampled likelihoods is used to predict. </a:t>
                </a:r>
              </a:p>
              <a:p>
                <a:r>
                  <a:rPr lang="en-US" altLang="ko-KR" baseline="0" dirty="0" smtClean="0"/>
                  <a:t>Like before, the model predicts the predicted score like this way for n-times by test-time dropout and used to estimate the calibrated probability and uncertainties.</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42</a:t>
            </a:fld>
            <a:endParaRPr lang="ko-KR" altLang="en-US"/>
          </a:p>
        </p:txBody>
      </p:sp>
    </p:spTree>
    <p:extLst>
      <p:ext uri="{BB962C8B-B14F-4D97-AF65-F5344CB8AC3E}">
        <p14:creationId xmlns:p14="http://schemas.microsoft.com/office/powerpoint/2010/main" val="1652180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a:t>
            </a:r>
            <a:r>
              <a:rPr lang="en-US" altLang="ko-KR" baseline="0" dirty="0" err="1" smtClean="0"/>
              <a:t>featurizer</a:t>
            </a:r>
            <a:r>
              <a:rPr lang="en-US" altLang="ko-KR" baseline="0" dirty="0" smtClean="0"/>
              <a:t> module that I employed. Called Directed Message Passing neural network.</a:t>
            </a:r>
          </a:p>
          <a:p>
            <a:r>
              <a:rPr lang="en-US" altLang="ko-KR" baseline="0" dirty="0" smtClean="0"/>
              <a:t>As I explained this last meeting and due to the time constraints, I will skip the detail algorithms of DMPNN and Global multi head pooling.  </a:t>
            </a:r>
          </a:p>
          <a:p>
            <a:r>
              <a:rPr lang="en-US" altLang="ko-KR" baseline="0" dirty="0" smtClean="0"/>
              <a:t>If you are curious about this algorithm, please ask me in </a:t>
            </a:r>
            <a:r>
              <a:rPr lang="en-US" altLang="ko-KR" baseline="0" dirty="0" err="1" smtClean="0"/>
              <a:t>QnA</a:t>
            </a:r>
            <a:r>
              <a:rPr lang="en-US" altLang="ko-KR" baseline="0" dirty="0" smtClean="0"/>
              <a:t> time.</a:t>
            </a:r>
          </a:p>
          <a:p>
            <a:endParaRPr lang="en-US" altLang="ko-KR" baseline="0" dirty="0" smtClean="0"/>
          </a:p>
          <a:p>
            <a:r>
              <a:rPr lang="en-US" altLang="ko-KR" baseline="0" dirty="0" smtClean="0"/>
              <a:t>Unlike other graph convolutional neural networks, this works with an edge updating scheme. </a:t>
            </a:r>
          </a:p>
          <a:p>
            <a:r>
              <a:rPr lang="en-US" altLang="ko-KR" baseline="0" dirty="0" smtClean="0"/>
              <a:t>First, whole undirected edges are converted into bi-directional edges.</a:t>
            </a:r>
          </a:p>
          <a:p>
            <a:r>
              <a:rPr lang="en-US" altLang="ko-KR" baseline="0" dirty="0" smtClean="0"/>
              <a:t>In message passing step, the message of outgoing edge is cumulated with the other ingoing edges.</a:t>
            </a:r>
          </a:p>
          <a:p>
            <a:r>
              <a:rPr lang="en-US" altLang="ko-KR" baseline="0" dirty="0" smtClean="0"/>
              <a:t>Then the new edge feature is updated by simple FC layer with the cumulated message and initial features.</a:t>
            </a:r>
          </a:p>
          <a:p>
            <a:r>
              <a:rPr lang="en-US" altLang="ko-KR" baseline="0" dirty="0" smtClean="0"/>
              <a:t>For example, the edge feature h32 at time step t+1 is generated by aggregating the ingoing edge features except h23.</a:t>
            </a:r>
          </a:p>
          <a:p>
            <a:endParaRPr lang="en-US" altLang="ko-KR" baseline="0" dirty="0" smtClean="0"/>
          </a:p>
          <a:p>
            <a:r>
              <a:rPr lang="en-US" altLang="ko-KR" baseline="0" dirty="0" smtClean="0"/>
              <a:t>After T iteration of Message passing and update step, All incoming edge features are gathered to make node messages.</a:t>
            </a:r>
          </a:p>
          <a:p>
            <a:r>
              <a:rPr lang="en-US" altLang="ko-KR" baseline="0" dirty="0" smtClean="0"/>
              <a:t>The final node features are generated by simple FC layer with node messages and initial node features.</a:t>
            </a:r>
          </a:p>
          <a:p>
            <a:endParaRPr lang="en-US" altLang="ko-KR" baseline="0" dirty="0" smtClean="0"/>
          </a:p>
          <a:p>
            <a:r>
              <a:rPr lang="en-US" altLang="ko-KR" baseline="0" dirty="0" smtClean="0"/>
              <a:t> </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43</a:t>
            </a:fld>
            <a:endParaRPr lang="ko-KR" altLang="en-US"/>
          </a:p>
        </p:txBody>
      </p:sp>
    </p:spTree>
    <p:extLst>
      <p:ext uri="{BB962C8B-B14F-4D97-AF65-F5344CB8AC3E}">
        <p14:creationId xmlns:p14="http://schemas.microsoft.com/office/powerpoint/2010/main" val="3205687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pooling module that I used. I will call this global multi-head attention pooling module.</a:t>
                </a:r>
              </a:p>
              <a:p>
                <a:r>
                  <a:rPr lang="en-US" altLang="ko-KR" baseline="0" dirty="0" smtClean="0"/>
                  <a:t>Also I will skip the detail algorithms. Please ask me in </a:t>
                </a:r>
                <a:r>
                  <a:rPr lang="en-US" altLang="ko-KR" baseline="0" dirty="0" err="1" smtClean="0"/>
                  <a:t>QnA</a:t>
                </a:r>
                <a:r>
                  <a:rPr lang="en-US" altLang="ko-KR" baseline="0" dirty="0" smtClean="0"/>
                  <a:t> time if you want to know the detail.</a:t>
                </a:r>
              </a:p>
              <a:p>
                <a:endParaRPr lang="en-US" altLang="ko-KR" dirty="0" smtClean="0"/>
              </a:p>
              <a:p>
                <a:endParaRPr lang="en-US" altLang="ko-KR" dirty="0" smtClean="0"/>
              </a:p>
              <a:p>
                <a:endParaRPr lang="en-US" altLang="ko-KR" dirty="0" smtClean="0"/>
              </a:p>
              <a:p>
                <a:r>
                  <a:rPr lang="en-US" altLang="ko-KR" dirty="0" smtClean="0"/>
                  <a:t>As you already know, the</a:t>
                </a:r>
                <a:r>
                  <a:rPr lang="en-US" altLang="ko-KR" baseline="0" dirty="0" smtClean="0"/>
                  <a:t> final node features should be pooled in order to make graph representation vector. </a:t>
                </a:r>
              </a:p>
              <a:p>
                <a:r>
                  <a:rPr lang="en-US" altLang="ko-KR" dirty="0" smtClean="0"/>
                  <a:t>This</a:t>
                </a:r>
                <a:r>
                  <a:rPr lang="en-US" altLang="ko-KR" baseline="0" dirty="0" smtClean="0"/>
                  <a:t> kind of graph pooling is called readout function. In this study, I employed the multi-head attention method to pool the graph.</a:t>
                </a:r>
              </a:p>
              <a:p>
                <a:r>
                  <a:rPr lang="en-US" altLang="ko-KR" baseline="0" dirty="0" smtClean="0"/>
                  <a:t>For example, after node updating, the compound token vector is appended and works as super node of the graph. </a:t>
                </a:r>
              </a:p>
              <a:p>
                <a:r>
                  <a:rPr lang="en-US" altLang="ko-KR" baseline="0" dirty="0" smtClean="0"/>
                  <a:t>Then simple multi-head self-attention is conducted and the final updated token vector is used to predict the desired output.</a:t>
                </a:r>
              </a:p>
              <a:p>
                <a:endParaRPr lang="en-US" altLang="ko-KR" baseline="0" dirty="0" smtClean="0"/>
              </a:p>
              <a:p>
                <a:r>
                  <a:rPr lang="en-US" altLang="ko-KR" baseline="0" dirty="0" smtClean="0"/>
                  <a:t>The reason why I employed this mechanism is because…</a:t>
                </a:r>
              </a:p>
              <a:p>
                <a:r>
                  <a:rPr lang="en-US" altLang="ko-KR" baseline="0" dirty="0" smtClean="0"/>
                  <a:t>First, this method is permutation-invariant. </a:t>
                </a:r>
              </a:p>
              <a:p>
                <a:r>
                  <a:rPr lang="en-US" altLang="ko-KR" baseline="0" dirty="0" smtClean="0"/>
                  <a:t>Second, It pushes the model to learn data-specific pooling by the self-attention mechanism.</a:t>
                </a:r>
              </a:p>
              <a:p>
                <a:r>
                  <a:rPr lang="en-US" altLang="ko-KR" baseline="0" dirty="0" smtClean="0"/>
                  <a:t>Third, It can gives the interpretability to the model.</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44</a:t>
            </a:fld>
            <a:endParaRPr lang="ko-KR" altLang="en-US"/>
          </a:p>
        </p:txBody>
      </p:sp>
    </p:spTree>
    <p:extLst>
      <p:ext uri="{BB962C8B-B14F-4D97-AF65-F5344CB8AC3E}">
        <p14:creationId xmlns:p14="http://schemas.microsoft.com/office/powerpoint/2010/main" val="3276709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used MLSMR</a:t>
            </a:r>
            <a:r>
              <a:rPr lang="en-US" altLang="ko-KR" baseline="0" dirty="0" smtClean="0"/>
              <a:t> data as a </a:t>
            </a:r>
            <a:r>
              <a:rPr lang="en-US" altLang="ko-KR" baseline="0" dirty="0" err="1" smtClean="0"/>
              <a:t>pretraining</a:t>
            </a:r>
            <a:r>
              <a:rPr lang="en-US" altLang="ko-KR" baseline="0" dirty="0" smtClean="0"/>
              <a:t> data because there are sufficient amount of data but it has label of </a:t>
            </a:r>
            <a:r>
              <a:rPr lang="en-US" altLang="ko-KR" baseline="0" dirty="0" err="1" smtClean="0"/>
              <a:t>hERG</a:t>
            </a:r>
            <a:r>
              <a:rPr lang="en-US" altLang="ko-KR" baseline="0" dirty="0" smtClean="0"/>
              <a:t> inhibition percentage, not IC50. </a:t>
            </a:r>
          </a:p>
          <a:p>
            <a:r>
              <a:rPr lang="en-US" altLang="ko-KR" baseline="0" dirty="0" smtClean="0"/>
              <a:t>After </a:t>
            </a:r>
            <a:r>
              <a:rPr lang="en-US" altLang="ko-KR" baseline="0" dirty="0" err="1" smtClean="0"/>
              <a:t>pretraining</a:t>
            </a:r>
            <a:r>
              <a:rPr lang="en-US" altLang="ko-KR" baseline="0" dirty="0" smtClean="0"/>
              <a:t>, I fine-tuned the model with IC50-based labeled dataset collected from publicly available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Although both data have generated for different tasks, I think the transferability of </a:t>
            </a:r>
            <a:r>
              <a:rPr lang="en-US" altLang="ko-KR" baseline="0" dirty="0" err="1" smtClean="0"/>
              <a:t>pretraining</a:t>
            </a:r>
            <a:r>
              <a:rPr lang="en-US" altLang="ko-KR" baseline="0" dirty="0" smtClean="0"/>
              <a:t> data is quite promising because their tasks are quite similar.</a:t>
            </a:r>
          </a:p>
          <a:p>
            <a:endParaRPr lang="en-US" altLang="ko-KR" baseline="0" dirty="0" smtClean="0"/>
          </a:p>
          <a:p>
            <a:endParaRPr lang="en-US" altLang="ko-KR" baseline="0" dirty="0" smtClean="0"/>
          </a:p>
          <a:p>
            <a:r>
              <a:rPr lang="en-US" altLang="ko-KR" baseline="0" dirty="0" smtClean="0"/>
              <a:t>I conducted random split to the </a:t>
            </a:r>
            <a:r>
              <a:rPr lang="en-US" altLang="ko-KR" baseline="0" dirty="0" err="1" smtClean="0"/>
              <a:t>pretraining</a:t>
            </a:r>
            <a:r>
              <a:rPr lang="en-US" altLang="ko-KR" baseline="0" dirty="0" smtClean="0"/>
              <a:t> set into training and validation because it have enough data. </a:t>
            </a:r>
          </a:p>
          <a:p>
            <a:r>
              <a:rPr lang="en-US" altLang="ko-KR" baseline="0" dirty="0" smtClean="0"/>
              <a:t>But in fine-tuning task, I conducted scaffold split to evaluate the models’ generalization power.</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45</a:t>
            </a:fld>
            <a:endParaRPr lang="ko-KR" altLang="en-US"/>
          </a:p>
        </p:txBody>
      </p:sp>
    </p:spTree>
    <p:extLst>
      <p:ext uri="{BB962C8B-B14F-4D97-AF65-F5344CB8AC3E}">
        <p14:creationId xmlns:p14="http://schemas.microsoft.com/office/powerpoint/2010/main" val="2000252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evaluate whether the model is well-calibrated or not, the calibration analysis is required. </a:t>
                </a:r>
              </a:p>
              <a:p>
                <a:endParaRPr lang="en-US" altLang="ko-KR" baseline="0" dirty="0" smtClean="0"/>
              </a:p>
              <a:p>
                <a:r>
                  <a:rPr lang="en-US" altLang="ko-KR" baseline="0" dirty="0" smtClean="0"/>
                  <a:t>The word “Calibrated” means that the predicted score is proportional to the class probability.</a:t>
                </a:r>
              </a:p>
              <a:p>
                <a:endParaRPr lang="en-US" altLang="ko-KR" baseline="0" dirty="0" smtClean="0"/>
              </a:p>
              <a:p>
                <a:r>
                  <a:rPr lang="en-US" altLang="ko-KR" baseline="0" dirty="0" smtClean="0"/>
                  <a:t>For example in the test set, we can get the true positive ratio at the corresponding score bins. So we can draw the line graph with positive ratio and mean score.</a:t>
                </a:r>
              </a:p>
              <a:p>
                <a:r>
                  <a:rPr lang="en-US" altLang="ko-KR" baseline="0" dirty="0" smtClean="0"/>
                  <a:t>If the model is perfectly calibrated, the line graph should be dashed-diagonal line.</a:t>
                </a:r>
              </a:p>
              <a:p>
                <a:r>
                  <a:rPr lang="en-US" altLang="ko-KR" baseline="0" dirty="0" smtClean="0"/>
                  <a:t>otherwise, we can get the area between the dashed-line and the generated line graph. </a:t>
                </a:r>
              </a:p>
              <a:p>
                <a:r>
                  <a:rPr lang="en-US" altLang="ko-KR" baseline="0" dirty="0" smtClean="0"/>
                  <a:t>So the metric called AUCE stands for area under calibration-error curve which is the sum of calibration error.</a:t>
                </a:r>
              </a:p>
              <a:p>
                <a:r>
                  <a:rPr lang="en-US" altLang="ko-KR" baseline="0" dirty="0" smtClean="0"/>
                  <a:t>And the other metric called MCE stands for maximum calibration error which is the maximum value among the errors. </a:t>
                </a:r>
              </a:p>
              <a:p>
                <a:endParaRPr lang="en-US" altLang="ko-KR" baseline="0" dirty="0" smtClean="0"/>
              </a:p>
              <a:p>
                <a:r>
                  <a:rPr lang="en-US" altLang="ko-KR" baseline="0" dirty="0" smtClean="0"/>
                  <a:t>So we can easily understand that lower AUCE is better and lower MCE is more stable at calibration respectively.</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46</a:t>
            </a:fld>
            <a:endParaRPr lang="ko-KR" altLang="en-US"/>
          </a:p>
        </p:txBody>
      </p:sp>
    </p:spTree>
    <p:extLst>
      <p:ext uri="{BB962C8B-B14F-4D97-AF65-F5344CB8AC3E}">
        <p14:creationId xmlns:p14="http://schemas.microsoft.com/office/powerpoint/2010/main" val="3429427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47</a:t>
            </a:fld>
            <a:endParaRPr lang="ko-KR" altLang="en-US"/>
          </a:p>
        </p:txBody>
      </p:sp>
    </p:spTree>
    <p:extLst>
      <p:ext uri="{BB962C8B-B14F-4D97-AF65-F5344CB8AC3E}">
        <p14:creationId xmlns:p14="http://schemas.microsoft.com/office/powerpoint/2010/main" val="3888735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48</a:t>
            </a:fld>
            <a:endParaRPr lang="ko-KR" altLang="en-US"/>
          </a:p>
        </p:txBody>
      </p:sp>
    </p:spTree>
    <p:extLst>
      <p:ext uri="{BB962C8B-B14F-4D97-AF65-F5344CB8AC3E}">
        <p14:creationId xmlns:p14="http://schemas.microsoft.com/office/powerpoint/2010/main" val="21709967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Before start message</a:t>
            </a:r>
            <a:r>
              <a:rPr lang="en-US" altLang="ko-KR" baseline="0" dirty="0" smtClean="0"/>
              <a:t> passing, I initialized the node and edge feature of the graph. In the chemical, the atoms are regarded as nodes, and the bonds are regarded as edges. For the node feature, I initialized with these kinds of atom features which are conventional. Also Edge features are initialized with these kinds of features , and they are also conventional.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49</a:t>
            </a:fld>
            <a:endParaRPr lang="ko-KR" altLang="en-US"/>
          </a:p>
        </p:txBody>
      </p:sp>
    </p:spTree>
    <p:extLst>
      <p:ext uri="{BB962C8B-B14F-4D97-AF65-F5344CB8AC3E}">
        <p14:creationId xmlns:p14="http://schemas.microsoft.com/office/powerpoint/2010/main" val="3605889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a:t>
            </a:fld>
            <a:endParaRPr lang="ko-KR" altLang="en-US"/>
          </a:p>
        </p:txBody>
      </p:sp>
    </p:spTree>
    <p:extLst>
      <p:ext uri="{BB962C8B-B14F-4D97-AF65-F5344CB8AC3E}">
        <p14:creationId xmlns:p14="http://schemas.microsoft.com/office/powerpoint/2010/main" val="3635557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I compared 10 different models</a:t>
                </a:r>
              </a:p>
              <a:p>
                <a:endParaRPr lang="en-US" altLang="ko-KR" sz="1200" dirty="0" smtClean="0">
                  <a:latin typeface="Calibri" panose="020F0502020204030204" pitchFamily="34" charset="0"/>
                  <a:ea typeface="나눔바른고딕" panose="020B0603020101020101" pitchFamily="50" charset="-127"/>
                  <a:cs typeface="Calibri" panose="020F0502020204030204" pitchFamily="34" charset="0"/>
                </a:endParaRPr>
              </a:p>
              <a:p>
                <a:r>
                  <a:rPr lang="en-US" altLang="ko-KR" baseline="0" dirty="0" smtClean="0"/>
                  <a:t>Model 1 and 2 are the conventional machine learning models.</a:t>
                </a:r>
              </a:p>
              <a:p>
                <a:r>
                  <a:rPr lang="en-US" altLang="ko-KR" baseline="0" dirty="0" smtClean="0"/>
                  <a:t>3 and 4 are graph neural networks model with DMPNN, but the Global multi-head attention pooling is plugged in the model 4.</a:t>
                </a:r>
              </a:p>
              <a:p>
                <a:endParaRPr lang="en-US" altLang="ko-KR" baseline="0" dirty="0" smtClean="0"/>
              </a:p>
              <a:p>
                <a:r>
                  <a:rPr lang="en-US" altLang="ko-KR" baseline="0" dirty="0" smtClean="0"/>
                  <a:t>5 and 6 are the </a:t>
                </a:r>
                <a:r>
                  <a:rPr lang="en-US" altLang="ko-KR" baseline="0" dirty="0" err="1" smtClean="0"/>
                  <a:t>bayesian</a:t>
                </a:r>
                <a:r>
                  <a:rPr lang="en-US" altLang="ko-KR" baseline="0" dirty="0" smtClean="0"/>
                  <a:t> model of model number 4. one is the explicit model and the other is implicit model.</a:t>
                </a:r>
              </a:p>
              <a:p>
                <a:r>
                  <a:rPr lang="en-US" altLang="ko-KR" baseline="0" dirty="0" smtClean="0"/>
                  <a:t>7 and 8 are the transferred model of model number 3 and 4 by </a:t>
                </a:r>
                <a:r>
                  <a:rPr lang="en-US" altLang="ko-KR" baseline="0" dirty="0" err="1" smtClean="0"/>
                  <a:t>pretraining</a:t>
                </a:r>
                <a:r>
                  <a:rPr lang="en-US" altLang="ko-KR" baseline="0" dirty="0" smtClean="0"/>
                  <a:t> and fine-tuning.</a:t>
                </a:r>
              </a:p>
              <a:p>
                <a:r>
                  <a:rPr lang="en-US" altLang="ko-KR" baseline="0" dirty="0" smtClean="0"/>
                  <a:t>9 and 10 are the transferred model of model number 5 and 6. </a:t>
                </a:r>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50</a:t>
            </a:fld>
            <a:endParaRPr lang="ko-KR" altLang="en-US"/>
          </a:p>
        </p:txBody>
      </p:sp>
    </p:spTree>
    <p:extLst>
      <p:ext uri="{BB962C8B-B14F-4D97-AF65-F5344CB8AC3E}">
        <p14:creationId xmlns:p14="http://schemas.microsoft.com/office/powerpoint/2010/main" val="915313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51</a:t>
            </a:fld>
            <a:endParaRPr lang="ko-KR" altLang="en-US"/>
          </a:p>
        </p:txBody>
      </p:sp>
    </p:spTree>
    <p:extLst>
      <p:ext uri="{BB962C8B-B14F-4D97-AF65-F5344CB8AC3E}">
        <p14:creationId xmlns:p14="http://schemas.microsoft.com/office/powerpoint/2010/main" val="42112400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52</a:t>
            </a:fld>
            <a:endParaRPr lang="ko-KR" altLang="en-US"/>
          </a:p>
        </p:txBody>
      </p:sp>
    </p:spTree>
    <p:extLst>
      <p:ext uri="{BB962C8B-B14F-4D97-AF65-F5344CB8AC3E}">
        <p14:creationId xmlns:p14="http://schemas.microsoft.com/office/powerpoint/2010/main" val="20038604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53</a:t>
            </a:fld>
            <a:endParaRPr lang="ko-KR" altLang="en-US"/>
          </a:p>
        </p:txBody>
      </p:sp>
    </p:spTree>
    <p:extLst>
      <p:ext uri="{BB962C8B-B14F-4D97-AF65-F5344CB8AC3E}">
        <p14:creationId xmlns:p14="http://schemas.microsoft.com/office/powerpoint/2010/main" val="9058206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transferred</a:t>
            </a:r>
            <a:r>
              <a:rPr lang="en-US" altLang="ko-KR" baseline="0" dirty="0" smtClean="0"/>
              <a:t> cases, of course, the calibration of Bayesian was better than others.</a:t>
            </a:r>
          </a:p>
          <a:p>
            <a:r>
              <a:rPr lang="en-US" altLang="ko-KR" baseline="0" dirty="0" smtClean="0"/>
              <a:t>But in transferred case, the implicit model’s calibration quality was slightly better than explicit model. However, it was not that significant.</a:t>
            </a:r>
          </a:p>
          <a:p>
            <a:endParaRPr lang="en-US" altLang="ko-KR" baseline="0" dirty="0" smtClean="0"/>
          </a:p>
          <a:p>
            <a:r>
              <a:rPr lang="en-US" altLang="ko-KR" baseline="0" dirty="0" smtClean="0"/>
              <a:t>So I concluded that loss attenuation works well when the model was not </a:t>
            </a:r>
            <a:r>
              <a:rPr lang="en-US" altLang="ko-KR" baseline="0" dirty="0" err="1" smtClean="0"/>
              <a:t>pretrained</a:t>
            </a:r>
            <a:r>
              <a:rPr lang="en-US" altLang="ko-KR" baseline="0" dirty="0" smtClean="0"/>
              <a:t>. And Good starting point </a:t>
            </a:r>
            <a:r>
              <a:rPr lang="en-US" altLang="ko-KR" baseline="0" dirty="0" err="1" smtClean="0"/>
              <a:t>dosen’t</a:t>
            </a:r>
            <a:r>
              <a:rPr lang="en-US" altLang="ko-KR" baseline="0" dirty="0" smtClean="0"/>
              <a:t> need the loss attenuation.</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54</a:t>
            </a:fld>
            <a:endParaRPr lang="ko-KR" altLang="en-US"/>
          </a:p>
        </p:txBody>
      </p:sp>
    </p:spTree>
    <p:extLst>
      <p:ext uri="{BB962C8B-B14F-4D97-AF65-F5344CB8AC3E}">
        <p14:creationId xmlns:p14="http://schemas.microsoft.com/office/powerpoint/2010/main" val="101821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55</a:t>
            </a:fld>
            <a:endParaRPr lang="ko-KR" altLang="en-US"/>
          </a:p>
        </p:txBody>
      </p:sp>
    </p:spTree>
    <p:extLst>
      <p:ext uri="{BB962C8B-B14F-4D97-AF65-F5344CB8AC3E}">
        <p14:creationId xmlns:p14="http://schemas.microsoft.com/office/powerpoint/2010/main" val="1065493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Ok so now, let’s analyze the estimated</a:t>
            </a:r>
            <a:r>
              <a:rPr lang="en-US" altLang="ko-KR" baseline="0" dirty="0" smtClean="0"/>
              <a:t> uncertainty. </a:t>
            </a:r>
          </a:p>
          <a:p>
            <a:r>
              <a:rPr lang="en-US" altLang="ko-KR" baseline="0" dirty="0" smtClean="0"/>
              <a:t>Let’s see the epistemic uncertainty first. the epistemic uncertainty is related to model incompleteness, and it is due to the insufficient data. </a:t>
            </a:r>
          </a:p>
          <a:p>
            <a:r>
              <a:rPr lang="en-US" altLang="ko-KR" baseline="0" dirty="0" smtClean="0"/>
              <a:t>It comes directly from the model variance.</a:t>
            </a:r>
          </a:p>
          <a:p>
            <a:endParaRPr lang="en-US" altLang="ko-KR" baseline="0" dirty="0" smtClean="0"/>
          </a:p>
          <a:p>
            <a:r>
              <a:rPr lang="en-US" altLang="ko-KR" baseline="0" dirty="0" smtClean="0"/>
              <a:t>So, Let’s see the overall quantified uncertainty result.</a:t>
            </a:r>
          </a:p>
          <a:p>
            <a:r>
              <a:rPr lang="en-US" altLang="ko-KR" baseline="0" dirty="0" smtClean="0"/>
              <a:t>As you see, the epistemic uncertainty is significantly lower than </a:t>
            </a:r>
            <a:r>
              <a:rPr lang="en-US" altLang="ko-KR" baseline="0" dirty="0" err="1" smtClean="0"/>
              <a:t>aleatoric</a:t>
            </a:r>
            <a:r>
              <a:rPr lang="en-US" altLang="ko-KR" baseline="0" dirty="0" smtClean="0"/>
              <a:t> uncertainty. </a:t>
            </a:r>
          </a:p>
          <a:p>
            <a:r>
              <a:rPr lang="en-US" altLang="ko-KR" baseline="0" dirty="0" smtClean="0"/>
              <a:t>It means that the variance of the model parameter distribution is low, that means the BNN is stable to the given data. </a:t>
            </a:r>
          </a:p>
          <a:p>
            <a:r>
              <a:rPr lang="en-US" altLang="ko-KR" baseline="0" dirty="0" smtClean="0"/>
              <a:t>So, I am </a:t>
            </a:r>
            <a:r>
              <a:rPr lang="en-US" altLang="ko-KR" baseline="0" dirty="0" err="1" smtClean="0"/>
              <a:t>gonna</a:t>
            </a:r>
            <a:r>
              <a:rPr lang="en-US" altLang="ko-KR" baseline="0" dirty="0" smtClean="0"/>
              <a:t> ignore the epistemic uncertainty from now in this study.</a:t>
            </a:r>
          </a:p>
          <a:p>
            <a:endParaRPr lang="en-US" altLang="ko-KR" baseline="0" dirty="0" smtClean="0"/>
          </a:p>
          <a:p>
            <a:r>
              <a:rPr lang="en-US" altLang="ko-KR" baseline="0" dirty="0" smtClean="0"/>
              <a:t>Then, What is the </a:t>
            </a:r>
            <a:r>
              <a:rPr lang="en-US" altLang="ko-KR" baseline="0" dirty="0" err="1" smtClean="0"/>
              <a:t>aleatoric</a:t>
            </a:r>
            <a:r>
              <a:rPr lang="en-US" altLang="ko-KR" baseline="0" dirty="0" smtClean="0"/>
              <a:t> uncertainty in binary classification???</a:t>
            </a:r>
          </a:p>
          <a:p>
            <a:r>
              <a:rPr lang="en-US" altLang="ko-KR" baseline="0" dirty="0" smtClean="0"/>
              <a:t>The true </a:t>
            </a:r>
            <a:r>
              <a:rPr lang="en-US" altLang="ko-KR" baseline="0" dirty="0" err="1" smtClean="0"/>
              <a:t>aleatoric</a:t>
            </a:r>
            <a:r>
              <a:rPr lang="en-US" altLang="ko-KR" baseline="0" dirty="0" smtClean="0"/>
              <a:t> uncertainty is the variance of the data labels which were sampled from binomial </a:t>
            </a:r>
            <a:r>
              <a:rPr lang="en-US" altLang="ko-KR" baseline="0" dirty="0" err="1" smtClean="0"/>
              <a:t>i.i.d</a:t>
            </a:r>
            <a:r>
              <a:rPr lang="en-US" altLang="ko-KR" baseline="0" dirty="0" smtClean="0"/>
              <a:t>. Thus the </a:t>
            </a:r>
            <a:r>
              <a:rPr lang="en-US" altLang="ko-KR" baseline="0" dirty="0" err="1" smtClean="0"/>
              <a:t>aleatoric</a:t>
            </a:r>
            <a:r>
              <a:rPr lang="en-US" altLang="ko-KR" baseline="0" dirty="0" smtClean="0"/>
              <a:t> uncertainty is determined by binomial parameter </a:t>
            </a:r>
            <a:r>
              <a:rPr lang="en-US" altLang="ko-KR" i="1" baseline="0" dirty="0" smtClean="0"/>
              <a:t>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a:t>
            </a:r>
            <a:r>
              <a:rPr lang="en-US" altLang="ko-KR" dirty="0" err="1" smtClean="0"/>
              <a:t>Var</a:t>
            </a:r>
            <a:r>
              <a:rPr lang="en-US" altLang="ko-KR" dirty="0" smtClean="0"/>
              <a:t> = p(1-p))</a:t>
            </a:r>
            <a:endParaRPr lang="en-US" altLang="ko-KR" i="1" dirty="0" smtClean="0"/>
          </a:p>
          <a:p>
            <a:endParaRPr lang="en-US" altLang="ko-KR" i="1" baseline="0" dirty="0" smtClean="0"/>
          </a:p>
          <a:p>
            <a:endParaRPr lang="en-US" altLang="ko-KR" i="0" baseline="0" dirty="0" smtClean="0"/>
          </a:p>
          <a:p>
            <a:r>
              <a:rPr lang="en-US" altLang="ko-KR" i="0" baseline="0" dirty="0" smtClean="0"/>
              <a:t>In our study, as we manually label the data with IC50 value, the binomial parameter p is determined by IC50 variance and user-defined threshold. </a:t>
            </a:r>
          </a:p>
          <a:p>
            <a:r>
              <a:rPr lang="en-US" altLang="ko-KR" i="0" baseline="0" dirty="0" smtClean="0"/>
              <a:t>But the IC50 variance is unknown and it is even unable to directly estimate with classification model therefore theoretically, the predicted </a:t>
            </a:r>
            <a:r>
              <a:rPr lang="en-US" altLang="ko-KR" i="0" baseline="0" dirty="0" err="1" smtClean="0"/>
              <a:t>aleatoric</a:t>
            </a:r>
            <a:r>
              <a:rPr lang="en-US" altLang="ko-KR" i="0" baseline="0" dirty="0" smtClean="0"/>
              <a:t> uncertainty should be generally high if the IC50 of the data is near the threshold.</a:t>
            </a:r>
          </a:p>
          <a:p>
            <a:endParaRPr lang="en-US" altLang="ko-KR" i="0" baseline="0" dirty="0" smtClean="0"/>
          </a:p>
          <a:p>
            <a:r>
              <a:rPr lang="en-US" altLang="ko-KR" i="0" baseline="0" dirty="0" smtClean="0"/>
              <a:t>Thus I got a question. The question is..</a:t>
            </a:r>
          </a:p>
          <a:p>
            <a:r>
              <a:rPr lang="en-US" altLang="ko-KR" i="0" baseline="0" dirty="0" smtClean="0"/>
              <a:t>In other words, in the view of uncertainty, </a:t>
            </a:r>
          </a:p>
          <a:p>
            <a:r>
              <a:rPr lang="en-US" altLang="ko-KR" i="0" baseline="0" dirty="0" smtClean="0"/>
              <a:t>The estimated </a:t>
            </a:r>
            <a:r>
              <a:rPr lang="en-US" altLang="ko-KR" i="0" baseline="0" dirty="0" err="1" smtClean="0"/>
              <a:t>aleatoric</a:t>
            </a:r>
            <a:r>
              <a:rPr lang="en-US" altLang="ko-KR" i="0" baseline="0" dirty="0" smtClean="0"/>
              <a:t> uncertainty is high at IC50 threshold?</a:t>
            </a:r>
          </a:p>
          <a:p>
            <a:endParaRPr lang="en-US" altLang="ko-KR" i="0" baseline="0" dirty="0" smtClean="0"/>
          </a:p>
          <a:p>
            <a:endParaRPr lang="en-US" altLang="ko-KR" i="0" baseline="0" dirty="0" smtClean="0"/>
          </a:p>
          <a:p>
            <a:endParaRPr lang="en-US" altLang="ko-KR" i="1" baseline="0" dirty="0" smtClean="0"/>
          </a:p>
          <a:p>
            <a:endParaRPr lang="en-US" altLang="ko-KR" baseline="0" dirty="0" smtClean="0"/>
          </a:p>
          <a:p>
            <a:endParaRPr lang="en-US" altLang="ko-KR" baseline="0" dirty="0" smtClean="0"/>
          </a:p>
          <a:p>
            <a:r>
              <a:rPr lang="en-US" altLang="ko-KR" baseline="0" dirty="0" smtClean="0"/>
              <a:t>So basically, If the </a:t>
            </a:r>
            <a:r>
              <a:rPr lang="en-US" altLang="ko-KR" baseline="0" dirty="0" err="1" smtClean="0"/>
              <a:t>aleatoric</a:t>
            </a:r>
            <a:r>
              <a:rPr lang="en-US" altLang="ko-KR" baseline="0" dirty="0" smtClean="0"/>
              <a:t> uncertainty is high in </a:t>
            </a:r>
            <a:r>
              <a:rPr lang="en-US" altLang="ko-KR" baseline="0" dirty="0" err="1" smtClean="0"/>
              <a:t>classiciation</a:t>
            </a:r>
            <a:r>
              <a:rPr lang="en-US" altLang="ko-KR" baseline="0" dirty="0" smtClean="0"/>
              <a:t>, that means the input labels are unreliable. </a:t>
            </a:r>
          </a:p>
          <a:p>
            <a:endParaRPr lang="en-US" altLang="ko-KR" dirty="0" smtClean="0"/>
          </a:p>
          <a:p>
            <a:r>
              <a:rPr lang="en-US" altLang="ko-KR" sz="1200" dirty="0" smtClean="0">
                <a:sym typeface="Wingdings" panose="05000000000000000000" pitchFamily="2" charset="2"/>
              </a:rPr>
              <a:t>However the </a:t>
            </a:r>
            <a:r>
              <a:rPr lang="en-US" altLang="ko-KR" sz="1200" b="1" dirty="0" smtClean="0">
                <a:sym typeface="Wingdings" panose="05000000000000000000" pitchFamily="2" charset="2"/>
              </a:rPr>
              <a:t>IC50 variance </a:t>
            </a:r>
            <a:r>
              <a:rPr lang="en-US" altLang="ko-KR" sz="1200" dirty="0" smtClean="0">
                <a:sym typeface="Wingdings" panose="05000000000000000000" pitchFamily="2" charset="2"/>
              </a:rPr>
              <a:t>is unknown and unable to estimate with classification model,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56</a:t>
            </a:fld>
            <a:endParaRPr lang="ko-KR" altLang="en-US"/>
          </a:p>
        </p:txBody>
      </p:sp>
    </p:spTree>
    <p:extLst>
      <p:ext uri="{BB962C8B-B14F-4D97-AF65-F5344CB8AC3E}">
        <p14:creationId xmlns:p14="http://schemas.microsoft.com/office/powerpoint/2010/main" val="30247682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this is</a:t>
            </a:r>
            <a:r>
              <a:rPr lang="en-US" altLang="ko-KR" baseline="0" dirty="0" smtClean="0"/>
              <a:t> the hex plot of the training samples’ pIC50 and corresponding estimated </a:t>
            </a:r>
            <a:r>
              <a:rPr lang="en-US" altLang="ko-KR" baseline="0" dirty="0" err="1" smtClean="0"/>
              <a:t>aleatoric</a:t>
            </a:r>
            <a:r>
              <a:rPr lang="en-US" altLang="ko-KR" baseline="0" dirty="0" smtClean="0"/>
              <a:t> uncertainty. And these are non-transferred cases.</a:t>
            </a:r>
          </a:p>
          <a:p>
            <a:endParaRPr lang="en-US" altLang="ko-KR" baseline="0" dirty="0" smtClean="0"/>
          </a:p>
          <a:p>
            <a:r>
              <a:rPr lang="en-US" altLang="ko-KR" sz="1200" dirty="0" smtClean="0">
                <a:sym typeface="Wingdings" panose="05000000000000000000" pitchFamily="2" charset="2"/>
              </a:rPr>
              <a:t>All models showed generally high </a:t>
            </a:r>
            <a:r>
              <a:rPr lang="en-US" altLang="ko-KR" sz="1200" dirty="0" err="1" smtClean="0">
                <a:sym typeface="Wingdings" panose="05000000000000000000" pitchFamily="2" charset="2"/>
              </a:rPr>
              <a:t>aleatoric</a:t>
            </a:r>
            <a:r>
              <a:rPr lang="en-US" altLang="ko-KR" sz="1200" dirty="0" smtClean="0">
                <a:sym typeface="Wingdings" panose="05000000000000000000" pitchFamily="2" charset="2"/>
              </a:rPr>
              <a:t> uncertainty at the approximate pIC50 threshold (4.5~5). </a:t>
            </a:r>
          </a:p>
          <a:p>
            <a:endParaRPr lang="en-US" altLang="ko-KR" baseline="0" dirty="0" smtClean="0"/>
          </a:p>
          <a:p>
            <a:r>
              <a:rPr lang="en-US" altLang="ko-KR" baseline="0" dirty="0" smtClean="0"/>
              <a:t>However, unlike </a:t>
            </a:r>
            <a:r>
              <a:rPr lang="en-US" altLang="ko-KR" baseline="0" dirty="0" err="1" smtClean="0"/>
              <a:t>bayesian</a:t>
            </a:r>
            <a:r>
              <a:rPr lang="en-US" altLang="ko-KR" baseline="0" dirty="0" smtClean="0"/>
              <a:t> models, non-</a:t>
            </a:r>
            <a:r>
              <a:rPr lang="en-US" altLang="ko-KR" baseline="0" dirty="0" err="1" smtClean="0"/>
              <a:t>bayesian</a:t>
            </a:r>
            <a:r>
              <a:rPr lang="en-US" altLang="ko-KR" baseline="0" dirty="0" smtClean="0"/>
              <a:t> models are over-confident.  As you see the dispersion of uncertainty is lower than </a:t>
            </a:r>
            <a:r>
              <a:rPr lang="en-US" altLang="ko-KR" baseline="0" dirty="0" err="1" smtClean="0"/>
              <a:t>bayesian</a:t>
            </a:r>
            <a:r>
              <a:rPr lang="en-US" altLang="ko-KR" baseline="0" dirty="0" smtClean="0"/>
              <a:t> models. </a:t>
            </a:r>
          </a:p>
          <a:p>
            <a:endParaRPr lang="en-US" altLang="ko-KR" baseline="0" dirty="0" smtClean="0"/>
          </a:p>
          <a:p>
            <a:r>
              <a:rPr lang="en-US" altLang="ko-KR" baseline="0" dirty="0" smtClean="0"/>
              <a:t>OK. So will the results change after pre-training?</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57</a:t>
            </a:fld>
            <a:endParaRPr lang="ko-KR" altLang="en-US"/>
          </a:p>
        </p:txBody>
      </p:sp>
    </p:spTree>
    <p:extLst>
      <p:ext uri="{BB962C8B-B14F-4D97-AF65-F5344CB8AC3E}">
        <p14:creationId xmlns:p14="http://schemas.microsoft.com/office/powerpoint/2010/main" val="920112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indent="-342900">
              <a:buFont typeface="Arial" panose="020B0604020202020204" pitchFamily="34" charset="0"/>
              <a:buChar char="•"/>
            </a:pPr>
            <a:r>
              <a:rPr lang="en-US" altLang="ko-KR" sz="1200" dirty="0" smtClean="0">
                <a:sym typeface="Wingdings" panose="05000000000000000000" pitchFamily="2" charset="2"/>
              </a:rPr>
              <a:t>After </a:t>
            </a:r>
            <a:r>
              <a:rPr lang="en-US" altLang="ko-KR" sz="1200" dirty="0" err="1" smtClean="0">
                <a:sym typeface="Wingdings" panose="05000000000000000000" pitchFamily="2" charset="2"/>
              </a:rPr>
              <a:t>pretraining</a:t>
            </a:r>
            <a:r>
              <a:rPr lang="en-US" altLang="ko-KR" sz="1200" dirty="0" smtClean="0">
                <a:sym typeface="Wingdings" panose="05000000000000000000" pitchFamily="2" charset="2"/>
              </a:rPr>
              <a:t>, all models becomes more confident, but still the non-Bayesian models’ dispersion is lower than Bayesian models.</a:t>
            </a:r>
          </a:p>
          <a:p>
            <a:pPr marL="342900" indent="-342900">
              <a:buFont typeface="Arial" panose="020B0604020202020204" pitchFamily="34" charset="0"/>
              <a:buChar char="•"/>
            </a:pPr>
            <a:endParaRPr lang="en-US" altLang="ko-KR" sz="1200" dirty="0" smtClean="0">
              <a:sym typeface="Wingdings" panose="05000000000000000000" pitchFamily="2" charset="2"/>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smtClean="0">
                <a:sym typeface="Wingdings" panose="05000000000000000000" pitchFamily="2" charset="2"/>
              </a:rPr>
              <a:t>Interestingly,</a:t>
            </a:r>
            <a:r>
              <a:rPr lang="en-US" altLang="ko-KR" sz="1200" baseline="0" dirty="0" smtClean="0">
                <a:sym typeface="Wingdings" panose="05000000000000000000" pitchFamily="2" charset="2"/>
              </a:rPr>
              <a:t> Bayesian models</a:t>
            </a:r>
            <a:r>
              <a:rPr lang="en-US" altLang="ko-KR" sz="1200" dirty="0" smtClean="0">
                <a:sym typeface="Wingdings" panose="05000000000000000000" pitchFamily="2" charset="2"/>
              </a:rPr>
              <a:t> recognize the strong positive compounds more confidently</a:t>
            </a:r>
            <a:r>
              <a:rPr lang="en-US" altLang="ko-KR" sz="1200" baseline="0" dirty="0" smtClean="0">
                <a:sym typeface="Wingdings" panose="05000000000000000000" pitchFamily="2" charset="2"/>
              </a:rPr>
              <a:t> than non-</a:t>
            </a:r>
            <a:r>
              <a:rPr lang="en-US" altLang="ko-KR" sz="1200" baseline="0" dirty="0" err="1" smtClean="0">
                <a:sym typeface="Wingdings" panose="05000000000000000000" pitchFamily="2" charset="2"/>
              </a:rPr>
              <a:t>bayesian</a:t>
            </a:r>
            <a:r>
              <a:rPr lang="en-US" altLang="ko-KR" sz="1200" baseline="0" dirty="0" smtClean="0">
                <a:sym typeface="Wingdings" panose="05000000000000000000" pitchFamily="2" charset="2"/>
              </a:rPr>
              <a:t> models</a:t>
            </a:r>
            <a:r>
              <a:rPr lang="en-US" altLang="ko-KR" sz="1200" dirty="0" smtClean="0">
                <a:sym typeface="Wingdings" panose="05000000000000000000" pitchFamily="2" charset="2"/>
              </a:rPr>
              <a:t>.</a:t>
            </a:r>
          </a:p>
          <a:p>
            <a:pPr marL="342900" indent="-342900">
              <a:buFont typeface="Arial" panose="020B0604020202020204" pitchFamily="34" charset="0"/>
              <a:buChar char="•"/>
            </a:pPr>
            <a:endParaRPr lang="en-US" altLang="ko-KR" sz="1200" dirty="0" smtClean="0">
              <a:sym typeface="Wingdings" panose="05000000000000000000" pitchFamily="2" charset="2"/>
            </a:endParaRP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58</a:t>
            </a:fld>
            <a:endParaRPr lang="ko-KR" altLang="en-US"/>
          </a:p>
        </p:txBody>
      </p:sp>
    </p:spTree>
    <p:extLst>
      <p:ext uri="{BB962C8B-B14F-4D97-AF65-F5344CB8AC3E}">
        <p14:creationId xmlns:p14="http://schemas.microsoft.com/office/powerpoint/2010/main" val="24616990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As you see before slide, the </a:t>
            </a:r>
            <a:r>
              <a:rPr lang="en-US" altLang="ko-KR" baseline="0" dirty="0" err="1" smtClean="0"/>
              <a:t>aleatoric</a:t>
            </a:r>
            <a:r>
              <a:rPr lang="en-US" altLang="ko-KR" baseline="0" dirty="0" smtClean="0"/>
              <a:t> uncertainty was reduced when the model was </a:t>
            </a:r>
            <a:r>
              <a:rPr lang="en-US" altLang="ko-KR" baseline="0" dirty="0" err="1" smtClean="0"/>
              <a:t>pretrained</a:t>
            </a:r>
            <a:r>
              <a:rPr lang="en-US" altLang="ko-KR" baseline="0" dirty="0" smtClean="0"/>
              <a:t> in Bayesian cases.</a:t>
            </a:r>
          </a:p>
          <a:p>
            <a:r>
              <a:rPr lang="en-US" altLang="ko-KR" dirty="0" smtClean="0"/>
              <a:t>So I want</a:t>
            </a:r>
            <a:r>
              <a:rPr lang="en-US" altLang="ko-KR" baseline="0" dirty="0" smtClean="0"/>
              <a:t> to see how much the estimated uncertainty is changed through the </a:t>
            </a:r>
            <a:r>
              <a:rPr lang="en-US" altLang="ko-KR" baseline="0" dirty="0" err="1" smtClean="0"/>
              <a:t>pretraining</a:t>
            </a:r>
            <a:r>
              <a:rPr lang="en-US" altLang="ko-KR" baseline="0" dirty="0" smtClean="0"/>
              <a:t>.</a:t>
            </a:r>
          </a:p>
          <a:p>
            <a:endParaRPr lang="en-US" altLang="ko-KR" baseline="0" dirty="0" smtClean="0"/>
          </a:p>
          <a:p>
            <a:endParaRPr lang="en-US" altLang="ko-KR" baseline="0" dirty="0" smtClean="0"/>
          </a:p>
          <a:p>
            <a:r>
              <a:rPr lang="en-US" altLang="ko-KR" baseline="0" dirty="0" smtClean="0"/>
              <a:t>I compared the uncertainty distribution before and after </a:t>
            </a:r>
            <a:r>
              <a:rPr lang="en-US" altLang="ko-KR" baseline="0" dirty="0" err="1" smtClean="0"/>
              <a:t>pretraining</a:t>
            </a:r>
            <a:r>
              <a:rPr lang="en-US" altLang="ko-KR" baseline="0" dirty="0" smtClean="0"/>
              <a:t>.</a:t>
            </a:r>
          </a:p>
          <a:p>
            <a:r>
              <a:rPr lang="en-US" altLang="ko-KR" baseline="0" dirty="0" smtClean="0"/>
              <a:t>First, In both explicit and implicit cases, the epistemic uncertainty was not significantly reduced. </a:t>
            </a:r>
          </a:p>
          <a:p>
            <a:endParaRPr lang="en-US" altLang="ko-KR" dirty="0" smtClean="0"/>
          </a:p>
          <a:p>
            <a:r>
              <a:rPr lang="en-US" altLang="ko-KR" dirty="0" smtClean="0"/>
              <a:t>Second,</a:t>
            </a:r>
            <a:r>
              <a:rPr lang="en-US" altLang="ko-KR" baseline="0" dirty="0" smtClean="0"/>
              <a:t> also in both cases, the </a:t>
            </a:r>
            <a:r>
              <a:rPr lang="en-US" altLang="ko-KR" baseline="0" dirty="0" err="1" smtClean="0"/>
              <a:t>aleatoric</a:t>
            </a:r>
            <a:r>
              <a:rPr lang="en-US" altLang="ko-KR" baseline="0" dirty="0" smtClean="0"/>
              <a:t> uncertainty was significantly reduced. As I mentioned before, the </a:t>
            </a:r>
            <a:r>
              <a:rPr lang="en-US" altLang="ko-KR" baseline="0" dirty="0" err="1" smtClean="0"/>
              <a:t>aleatoric</a:t>
            </a:r>
            <a:r>
              <a:rPr lang="en-US" altLang="ko-KR" baseline="0" dirty="0" smtClean="0"/>
              <a:t> uncertainty in our study is determined by IC50 value itself.</a:t>
            </a:r>
          </a:p>
          <a:p>
            <a:r>
              <a:rPr lang="en-US" altLang="ko-KR" baseline="0" dirty="0" smtClean="0"/>
              <a:t>Thus if the model correctly recognize the hidden relation between IC50 and structure, the overall </a:t>
            </a:r>
            <a:r>
              <a:rPr lang="en-US" altLang="ko-KR" baseline="0" dirty="0" err="1" smtClean="0"/>
              <a:t>aleatoric</a:t>
            </a:r>
            <a:r>
              <a:rPr lang="en-US" altLang="ko-KR" baseline="0" dirty="0" smtClean="0"/>
              <a:t> uncertainty will be reduced.</a:t>
            </a:r>
          </a:p>
          <a:p>
            <a:r>
              <a:rPr lang="en-US" altLang="ko-KR" baseline="0" dirty="0" smtClean="0"/>
              <a:t>Here, We can say that the </a:t>
            </a:r>
            <a:r>
              <a:rPr lang="en-US" altLang="ko-KR" baseline="0" dirty="0" err="1" smtClean="0"/>
              <a:t>pretraining</a:t>
            </a:r>
            <a:r>
              <a:rPr lang="en-US" altLang="ko-KR" baseline="0" dirty="0" smtClean="0"/>
              <a:t> helps model to recognize the strong positives or strong negatives.</a:t>
            </a:r>
          </a:p>
          <a:p>
            <a:r>
              <a:rPr lang="en-US" altLang="ko-KR" baseline="0" dirty="0" smtClean="0"/>
              <a:t>However, we can also ask that does it make model be over-confident? Maybe it will.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59</a:t>
            </a:fld>
            <a:endParaRPr lang="ko-KR" altLang="en-US"/>
          </a:p>
        </p:txBody>
      </p:sp>
    </p:spTree>
    <p:extLst>
      <p:ext uri="{BB962C8B-B14F-4D97-AF65-F5344CB8AC3E}">
        <p14:creationId xmlns:p14="http://schemas.microsoft.com/office/powerpoint/2010/main" val="218886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a:t>
            </a:fld>
            <a:endParaRPr lang="ko-KR" altLang="en-US"/>
          </a:p>
        </p:txBody>
      </p:sp>
    </p:spTree>
    <p:extLst>
      <p:ext uri="{BB962C8B-B14F-4D97-AF65-F5344CB8AC3E}">
        <p14:creationId xmlns:p14="http://schemas.microsoft.com/office/powerpoint/2010/main" val="356305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 do external</a:t>
            </a:r>
            <a:r>
              <a:rPr lang="en-US" altLang="ko-KR" baseline="0" dirty="0" smtClean="0"/>
              <a:t> evaluation, I fine-tuned whole dataset, not </a:t>
            </a:r>
            <a:r>
              <a:rPr lang="en-US" altLang="ko-KR" baseline="0" dirty="0" err="1" smtClean="0"/>
              <a:t>splitted</a:t>
            </a:r>
            <a:r>
              <a:rPr lang="en-US" altLang="ko-KR" baseline="0" dirty="0" smtClean="0"/>
              <a:t>.</a:t>
            </a:r>
            <a:endParaRPr lang="en-US" altLang="ko-KR" dirty="0" smtClean="0"/>
          </a:p>
          <a:p>
            <a:r>
              <a:rPr lang="en-US" altLang="ko-KR" dirty="0" smtClean="0"/>
              <a:t>I updated </a:t>
            </a:r>
            <a:r>
              <a:rPr lang="en-US" altLang="ko-KR" dirty="0" err="1" smtClean="0"/>
              <a:t>pred-hERG</a:t>
            </a:r>
            <a:r>
              <a:rPr lang="en-US" altLang="ko-KR" dirty="0" smtClean="0"/>
              <a:t> result, still the proposed</a:t>
            </a:r>
            <a:r>
              <a:rPr lang="en-US" altLang="ko-KR" baseline="0" dirty="0" smtClean="0"/>
              <a:t> model outperformed others in </a:t>
            </a:r>
            <a:r>
              <a:rPr lang="en-US" altLang="ko-KR" baseline="0" dirty="0" err="1" smtClean="0"/>
              <a:t>DeepHIT</a:t>
            </a:r>
            <a:r>
              <a:rPr lang="en-US" altLang="ko-KR" baseline="0" dirty="0" smtClean="0"/>
              <a:t> dataset.</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60</a:t>
            </a:fld>
            <a:endParaRPr lang="ko-KR" altLang="en-US"/>
          </a:p>
        </p:txBody>
      </p:sp>
    </p:spTree>
    <p:extLst>
      <p:ext uri="{BB962C8B-B14F-4D97-AF65-F5344CB8AC3E}">
        <p14:creationId xmlns:p14="http://schemas.microsoft.com/office/powerpoint/2010/main" val="192800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external set 2, the proposed model outperformed all other models in terms of Balanced accuracy. </a:t>
            </a:r>
          </a:p>
          <a:p>
            <a:r>
              <a:rPr lang="en-US" altLang="ko-KR" baseline="0" dirty="0" smtClean="0"/>
              <a:t>In 1uM case, proposed model showed extremely high sensitivity than others.</a:t>
            </a:r>
          </a:p>
          <a:p>
            <a:r>
              <a:rPr lang="en-US" altLang="ko-KR" baseline="0" dirty="0" smtClean="0"/>
              <a:t>In 10uM case, proposed model showed the balanced result while other models showed biased result. For example, </a:t>
            </a:r>
            <a:r>
              <a:rPr lang="en-US" altLang="ko-KR" baseline="0" dirty="0" err="1" smtClean="0"/>
              <a:t>Pred-hERG</a:t>
            </a:r>
            <a:r>
              <a:rPr lang="en-US" altLang="ko-KR" baseline="0" dirty="0" smtClean="0"/>
              <a:t> showed the best sensitivity, but the specificity is too low.</a:t>
            </a:r>
          </a:p>
          <a:p>
            <a:r>
              <a:rPr lang="en-US" altLang="ko-KR" baseline="0" dirty="0" smtClean="0"/>
              <a:t>And the result of </a:t>
            </a:r>
            <a:r>
              <a:rPr lang="en-US" altLang="ko-KR" baseline="0" dirty="0" err="1" smtClean="0"/>
              <a:t>siramshetty</a:t>
            </a:r>
            <a:r>
              <a:rPr lang="en-US" altLang="ko-KR" baseline="0" dirty="0" smtClean="0"/>
              <a:t> et al, the specificity is extremely high, but sensitivity is also extremely low. </a:t>
            </a:r>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61</a:t>
            </a:fld>
            <a:endParaRPr lang="ko-KR" altLang="en-US"/>
          </a:p>
        </p:txBody>
      </p:sp>
    </p:spTree>
    <p:extLst>
      <p:ext uri="{BB962C8B-B14F-4D97-AF65-F5344CB8AC3E}">
        <p14:creationId xmlns:p14="http://schemas.microsoft.com/office/powerpoint/2010/main" val="387949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62</a:t>
            </a:fld>
            <a:endParaRPr lang="ko-KR" altLang="en-US"/>
          </a:p>
        </p:txBody>
      </p:sp>
    </p:spTree>
    <p:extLst>
      <p:ext uri="{BB962C8B-B14F-4D97-AF65-F5344CB8AC3E}">
        <p14:creationId xmlns:p14="http://schemas.microsoft.com/office/powerpoint/2010/main" val="1352640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a:t>
            </a:fld>
            <a:endParaRPr lang="ko-KR" altLang="en-US"/>
          </a:p>
        </p:txBody>
      </p:sp>
    </p:spTree>
    <p:extLst>
      <p:ext uri="{BB962C8B-B14F-4D97-AF65-F5344CB8AC3E}">
        <p14:creationId xmlns:p14="http://schemas.microsoft.com/office/powerpoint/2010/main" val="2122240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 these are my research</a:t>
            </a:r>
            <a:r>
              <a:rPr lang="en-US" altLang="ko-KR" baseline="0" dirty="0" smtClean="0"/>
              <a:t> objectives. </a:t>
            </a:r>
          </a:p>
          <a:p>
            <a:r>
              <a:rPr lang="en-US" altLang="ko-KR" baseline="0" dirty="0" smtClean="0"/>
              <a:t>I am trying to construct Robust, Reliable and Interpretable </a:t>
            </a:r>
            <a:r>
              <a:rPr lang="en-US" altLang="ko-KR" baseline="0" dirty="0" err="1" smtClean="0"/>
              <a:t>hERG</a:t>
            </a:r>
            <a:r>
              <a:rPr lang="en-US" altLang="ko-KR" baseline="0" dirty="0" smtClean="0"/>
              <a:t> blocker prediction model. </a:t>
            </a:r>
          </a:p>
          <a:p>
            <a:r>
              <a:rPr lang="en-US" altLang="ko-KR" baseline="0" dirty="0" smtClean="0"/>
              <a:t>Because, there is no </a:t>
            </a:r>
            <a:r>
              <a:rPr lang="en-US" altLang="ko-KR" baseline="0" dirty="0" err="1" smtClean="0"/>
              <a:t>hERG</a:t>
            </a:r>
            <a:r>
              <a:rPr lang="en-US" altLang="ko-KR" baseline="0" dirty="0" smtClean="0"/>
              <a:t> prediction models which achieves these characteristics so far even though the predicting </a:t>
            </a:r>
            <a:r>
              <a:rPr lang="en-US" altLang="ko-KR" baseline="0" dirty="0" err="1" smtClean="0"/>
              <a:t>hERG</a:t>
            </a:r>
            <a:r>
              <a:rPr lang="en-US" altLang="ko-KR" baseline="0" dirty="0" smtClean="0"/>
              <a:t> blockers is key part in drug discovery process.</a:t>
            </a:r>
          </a:p>
          <a:p>
            <a:endParaRPr lang="en-US" altLang="ko-KR" baseline="0" dirty="0" smtClean="0"/>
          </a:p>
          <a:p>
            <a:r>
              <a:rPr lang="en-US" altLang="ko-KR" baseline="0" dirty="0" smtClean="0"/>
              <a:t>To achieve the robustness, I utilize the transfer learning to give generalizability to the molecular representation for </a:t>
            </a:r>
            <a:r>
              <a:rPr lang="en-US" altLang="ko-KR" baseline="0" dirty="0" err="1" smtClean="0"/>
              <a:t>hERG</a:t>
            </a:r>
            <a:r>
              <a:rPr lang="en-US" altLang="ko-KR" baseline="0" dirty="0" smtClean="0"/>
              <a:t> prediction</a:t>
            </a:r>
          </a:p>
          <a:p>
            <a:r>
              <a:rPr lang="en-US" altLang="ko-KR" baseline="0" dirty="0" smtClean="0"/>
              <a:t>Reliability, I employ the Bayesian NNs to provide calibrated results.</a:t>
            </a:r>
          </a:p>
          <a:p>
            <a:r>
              <a:rPr lang="en-US" altLang="ko-KR" baseline="0" dirty="0" smtClean="0"/>
              <a:t>Interpretability, I plug in the self-attention mechanism to suggest the </a:t>
            </a:r>
            <a:r>
              <a:rPr lang="en-US" altLang="ko-KR" baseline="0" dirty="0" err="1" smtClean="0"/>
              <a:t>hERG</a:t>
            </a:r>
            <a:r>
              <a:rPr lang="en-US" altLang="ko-KR" baseline="0" dirty="0" smtClean="0"/>
              <a:t>-related substructures.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a:t>
            </a:fld>
            <a:endParaRPr lang="ko-KR" altLang="en-US"/>
          </a:p>
        </p:txBody>
      </p:sp>
    </p:spTree>
    <p:extLst>
      <p:ext uri="{BB962C8B-B14F-4D97-AF65-F5344CB8AC3E}">
        <p14:creationId xmlns:p14="http://schemas.microsoft.com/office/powerpoint/2010/main" val="3498751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now,</a:t>
            </a:r>
            <a:r>
              <a:rPr lang="en-US" altLang="ko-KR" baseline="0" dirty="0" smtClean="0"/>
              <a:t> I will introduce materials and method.</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a:t>
            </a:fld>
            <a:endParaRPr lang="ko-KR" altLang="en-US"/>
          </a:p>
        </p:txBody>
      </p:sp>
    </p:spTree>
    <p:extLst>
      <p:ext uri="{BB962C8B-B14F-4D97-AF65-F5344CB8AC3E}">
        <p14:creationId xmlns:p14="http://schemas.microsoft.com/office/powerpoint/2010/main" val="156984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10" name="날짜 개체 틀 9"/>
          <p:cNvSpPr>
            <a:spLocks noGrp="1"/>
          </p:cNvSpPr>
          <p:nvPr>
            <p:ph type="dt" sz="half" idx="10"/>
          </p:nvPr>
        </p:nvSpPr>
        <p:spPr/>
        <p:txBody>
          <a:bodyPr/>
          <a:lstStyle/>
          <a:p>
            <a:fld id="{1986893D-0FDB-45FD-AD9B-E4F1D295C219}" type="datetime1">
              <a:rPr lang="ko-KR" altLang="en-US" smtClean="0"/>
              <a:t>2021-08-19</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321738929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A92F3BFE-F208-4AAF-AAEF-407E7AF79411}" type="datetime1">
              <a:rPr lang="ko-KR" altLang="en-US" smtClean="0"/>
              <a:t>2021-08-19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97838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3AD55641-B1FC-467C-952C-500EF3DA26B9}" type="datetime1">
              <a:rPr lang="ko-KR" altLang="en-US" smtClean="0"/>
              <a:t>2021-08-19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5343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0" name="날짜 개체 틀 9"/>
          <p:cNvSpPr>
            <a:spLocks noGrp="1"/>
          </p:cNvSpPr>
          <p:nvPr>
            <p:ph type="dt" sz="half" idx="10"/>
          </p:nvPr>
        </p:nvSpPr>
        <p:spPr/>
        <p:txBody>
          <a:bodyPr/>
          <a:lstStyle/>
          <a:p>
            <a:fld id="{613B87DB-0183-491C-847D-13AB740948FF}" type="datetime1">
              <a:rPr lang="ko-KR" altLang="en-US" smtClean="0"/>
              <a:t>2021-08-19</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41546028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10" name="날짜 개체 틀 9"/>
          <p:cNvSpPr>
            <a:spLocks noGrp="1"/>
          </p:cNvSpPr>
          <p:nvPr>
            <p:ph type="dt" sz="half" idx="10"/>
          </p:nvPr>
        </p:nvSpPr>
        <p:spPr/>
        <p:txBody>
          <a:bodyPr/>
          <a:lstStyle/>
          <a:p>
            <a:fld id="{A4AC91F1-E088-42B5-BCD3-C49E2E138E89}" type="datetime1">
              <a:rPr lang="ko-KR" altLang="en-US" smtClean="0"/>
              <a:t>2021-08-19</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219680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1" name="날짜 개체 틀 10"/>
          <p:cNvSpPr>
            <a:spLocks noGrp="1"/>
          </p:cNvSpPr>
          <p:nvPr>
            <p:ph type="dt" sz="half" idx="10"/>
          </p:nvPr>
        </p:nvSpPr>
        <p:spPr/>
        <p:txBody>
          <a:bodyPr/>
          <a:lstStyle/>
          <a:p>
            <a:fld id="{BA7A94F2-991D-4CA1-9B11-82F6B95E2768}" type="datetime1">
              <a:rPr lang="ko-KR" altLang="en-US" smtClean="0"/>
              <a:t>2021-08-19</a:t>
            </a:fld>
            <a:endParaRPr lang="ko-KR" altLang="en-US"/>
          </a:p>
        </p:txBody>
      </p:sp>
      <p:sp>
        <p:nvSpPr>
          <p:cNvPr id="12" name="바닥글 개체 틀 11"/>
          <p:cNvSpPr>
            <a:spLocks noGrp="1"/>
          </p:cNvSpPr>
          <p:nvPr>
            <p:ph type="ftr" sz="quarter" idx="11"/>
          </p:nvPr>
        </p:nvSpPr>
        <p:spPr/>
        <p:txBody>
          <a:bodyPr/>
          <a:lstStyle/>
          <a:p>
            <a:endParaRPr lang="ko-KR" altLang="en-US"/>
          </a:p>
        </p:txBody>
      </p:sp>
      <p:sp>
        <p:nvSpPr>
          <p:cNvPr id="13" name="슬라이드 번호 개체 틀 12"/>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0999387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1A46CCDD-C456-4E1F-B1D8-414FF080CA56}" type="datetime1">
              <a:rPr lang="ko-KR" altLang="en-US" smtClean="0"/>
              <a:t>2021-08-19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611935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6" name="날짜 개체 틀 5"/>
          <p:cNvSpPr>
            <a:spLocks noGrp="1"/>
          </p:cNvSpPr>
          <p:nvPr>
            <p:ph type="dt" sz="half" idx="10"/>
          </p:nvPr>
        </p:nvSpPr>
        <p:spPr/>
        <p:txBody>
          <a:bodyPr/>
          <a:lstStyle/>
          <a:p>
            <a:fld id="{BF839BB7-1868-4850-B9C1-28519C96EA10}" type="datetime1">
              <a:rPr lang="ko-KR" altLang="en-US" smtClean="0"/>
              <a:t>2021-08-19</a:t>
            </a:fld>
            <a:endParaRPr lang="ko-KR" altLang="en-US"/>
          </a:p>
        </p:txBody>
      </p:sp>
      <p:sp>
        <p:nvSpPr>
          <p:cNvPr id="7" name="바닥글 개체 틀 6"/>
          <p:cNvSpPr>
            <a:spLocks noGrp="1"/>
          </p:cNvSpPr>
          <p:nvPr>
            <p:ph type="ftr" sz="quarter" idx="11"/>
          </p:nvPr>
        </p:nvSpPr>
        <p:spPr/>
        <p:txBody>
          <a:bodyPr/>
          <a:lstStyle/>
          <a:p>
            <a:endParaRPr lang="ko-KR" altLang="en-US"/>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22865123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9DB63AEA-5C96-4DCA-803F-AFF81AA4AFFA}" type="datetime1">
              <a:rPr lang="ko-KR" altLang="en-US" smtClean="0"/>
              <a:t>2021-08-19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18125690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4D9EC60E-1104-4B0B-9EE3-27315F009A17}" type="datetime1">
              <a:rPr lang="ko-KR" altLang="en-US" smtClean="0"/>
              <a:t>2021-08-19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01385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ABADB3B5-C606-437F-A182-024DD5B7CE55}" type="datetime1">
              <a:rPr lang="ko-KR" altLang="en-US" smtClean="0"/>
              <a:t>2021-08-19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7413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C55DE1-6EC6-4BE0-8BAF-D32ECF511F74}" type="datetime1">
              <a:rPr lang="ko-KR" altLang="en-US" smtClean="0"/>
              <a:t>2021-08-19</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pic>
        <p:nvPicPr>
          <p:cNvPr id="7" name="그림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29501" y="6318000"/>
            <a:ext cx="512497" cy="540000"/>
          </a:xfrm>
          <a:prstGeom prst="rect">
            <a:avLst/>
          </a:prstGeom>
        </p:spPr>
      </p:pic>
      <p:sp>
        <p:nvSpPr>
          <p:cNvPr id="9" name="슬라이드 번호 개체 틀 8"/>
          <p:cNvSpPr>
            <a:spLocks noGrp="1"/>
          </p:cNvSpPr>
          <p:nvPr>
            <p:ph type="sldNum" sz="quarter" idx="4"/>
          </p:nvPr>
        </p:nvSpPr>
        <p:spPr>
          <a:xfrm>
            <a:off x="6812177" y="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D251B-C949-4215-B7F2-EBF592B9FCF5}" type="slidenum">
              <a:rPr lang="ko-KR" altLang="en-US" smtClean="0"/>
              <a:pPr/>
              <a:t>‹#›</a:t>
            </a:fld>
            <a:r>
              <a:rPr lang="en-US" altLang="ko-KR" dirty="0" smtClean="0"/>
              <a:t>/26</a:t>
            </a:r>
            <a:endParaRPr lang="ko-KR" altLang="en-US" dirty="0"/>
          </a:p>
        </p:txBody>
      </p:sp>
      <p:pic>
        <p:nvPicPr>
          <p:cNvPr id="6" name="그림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2483" y="6322231"/>
            <a:ext cx="841517" cy="535769"/>
          </a:xfrm>
          <a:prstGeom prst="rect">
            <a:avLst/>
          </a:prstGeom>
        </p:spPr>
      </p:pic>
    </p:spTree>
    <p:extLst>
      <p:ext uri="{BB962C8B-B14F-4D97-AF65-F5344CB8AC3E}">
        <p14:creationId xmlns:p14="http://schemas.microsoft.com/office/powerpoint/2010/main" val="168249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42.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0.png"/><Relationship Id="rId3" Type="http://schemas.openxmlformats.org/officeDocument/2006/relationships/image" Target="../media/image311.png"/><Relationship Id="rId7" Type="http://schemas.openxmlformats.org/officeDocument/2006/relationships/image" Target="../media/image350.png"/><Relationship Id="rId12" Type="http://schemas.openxmlformats.org/officeDocument/2006/relationships/image" Target="../media/image40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91.png"/><Relationship Id="rId5" Type="http://schemas.openxmlformats.org/officeDocument/2006/relationships/image" Target="../media/image330.png"/><Relationship Id="rId10" Type="http://schemas.openxmlformats.org/officeDocument/2006/relationships/image" Target="../media/image381.png"/><Relationship Id="rId4" Type="http://schemas.openxmlformats.org/officeDocument/2006/relationships/image" Target="../media/image321.png"/><Relationship Id="rId9" Type="http://schemas.openxmlformats.org/officeDocument/2006/relationships/image" Target="../media/image370.png"/><Relationship Id="rId14" Type="http://schemas.openxmlformats.org/officeDocument/2006/relationships/image" Target="../media/image421.png"/></Relationships>
</file>

<file path=ppt/slides/_rels/slide43.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430.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rug capsule open pngì ëí ì´ë¯¸ì§ ê²ìê²°ê³¼"/>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99002" y="1613368"/>
            <a:ext cx="2620214" cy="26202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ê´ë ¨ ì´ë¯¸ì§"/>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128486" y="-199507"/>
            <a:ext cx="4015514" cy="3526011"/>
          </a:xfrm>
          <a:prstGeom prst="rect">
            <a:avLst/>
          </a:prstGeom>
          <a:blipFill dpi="0" rotWithShape="1">
            <a:blip r:embed="rId7">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sp>
        <p:nvSpPr>
          <p:cNvPr id="2" name="제목 1"/>
          <p:cNvSpPr>
            <a:spLocks noGrp="1"/>
          </p:cNvSpPr>
          <p:nvPr>
            <p:ph type="ctrTitle"/>
          </p:nvPr>
        </p:nvSpPr>
        <p:spPr>
          <a:xfrm>
            <a:off x="0" y="3450655"/>
            <a:ext cx="9048750" cy="1820863"/>
          </a:xfrm>
        </p:spPr>
        <p:txBody>
          <a:bodyPr>
            <a:noAutofit/>
          </a:bodyPr>
          <a:lstStyle/>
          <a:p>
            <a:pPr algn="l"/>
            <a:r>
              <a:rPr lang="ko-KR" altLang="en-US" sz="3600" dirty="0" smtClean="0">
                <a:latin typeface="나눔바른고딕" panose="020B0603020101020101" pitchFamily="50" charset="-127"/>
                <a:ea typeface="나눔바른고딕" panose="020B0603020101020101" pitchFamily="50" charset="-127"/>
              </a:rPr>
              <a:t>주요 독성 데이터를 활용한 </a:t>
            </a:r>
            <a:r>
              <a:rPr lang="en-US" altLang="ko-KR" sz="3600" dirty="0" smtClean="0">
                <a:latin typeface="나눔바른고딕" panose="020B0603020101020101" pitchFamily="50" charset="-127"/>
                <a:ea typeface="나눔바른고딕" panose="020B0603020101020101" pitchFamily="50" charset="-127"/>
              </a:rPr>
              <a:t/>
            </a:r>
            <a:br>
              <a:rPr lang="en-US" altLang="ko-KR" sz="3600" dirty="0" smtClean="0">
                <a:latin typeface="나눔바른고딕" panose="020B0603020101020101" pitchFamily="50" charset="-127"/>
                <a:ea typeface="나눔바른고딕" panose="020B0603020101020101" pitchFamily="50" charset="-127"/>
              </a:rPr>
            </a:br>
            <a:r>
              <a:rPr lang="en-US" altLang="ko-KR" sz="3600" dirty="0" smtClean="0">
                <a:latin typeface="나눔바른고딕" panose="020B0603020101020101" pitchFamily="50" charset="-127"/>
                <a:ea typeface="나눔바른고딕" panose="020B0603020101020101" pitchFamily="50" charset="-127"/>
              </a:rPr>
              <a:t>ML </a:t>
            </a:r>
            <a:r>
              <a:rPr lang="ko-KR" altLang="en-US" sz="3600" dirty="0" smtClean="0">
                <a:latin typeface="나눔바른고딕" panose="020B0603020101020101" pitchFamily="50" charset="-127"/>
                <a:ea typeface="나눔바른고딕" panose="020B0603020101020101" pitchFamily="50" charset="-127"/>
              </a:rPr>
              <a:t>모델 구축 및 평가</a:t>
            </a:r>
            <a:endParaRPr lang="ko-KR" altLang="en-US" sz="3600" dirty="0">
              <a:latin typeface="나눔바른고딕" panose="020B0603020101020101" pitchFamily="50" charset="-127"/>
              <a:ea typeface="나눔바른고딕" panose="020B0603020101020101" pitchFamily="50" charset="-127"/>
            </a:endParaRPr>
          </a:p>
        </p:txBody>
      </p:sp>
      <p:sp>
        <p:nvSpPr>
          <p:cNvPr id="3" name="부제목 2"/>
          <p:cNvSpPr>
            <a:spLocks noGrp="1"/>
          </p:cNvSpPr>
          <p:nvPr>
            <p:ph type="subTitle" idx="1"/>
          </p:nvPr>
        </p:nvSpPr>
        <p:spPr>
          <a:xfrm>
            <a:off x="3341287" y="5202238"/>
            <a:ext cx="5802713" cy="1655762"/>
          </a:xfrm>
        </p:spPr>
        <p:txBody>
          <a:bodyPr>
            <a:normAutofit/>
          </a:bodyPr>
          <a:lstStyle/>
          <a:p>
            <a:pPr algn="r"/>
            <a:r>
              <a:rPr lang="en-US" altLang="ko-KR" sz="2000" dirty="0" smtClean="0">
                <a:latin typeface="Calibri" panose="020F0502020204030204" pitchFamily="34" charset="0"/>
                <a:cs typeface="Calibri" panose="020F0502020204030204" pitchFamily="34" charset="0"/>
              </a:rPr>
              <a:t>2021-08-24</a:t>
            </a:r>
            <a:endParaRPr lang="en-US" altLang="ko-KR" sz="2000" dirty="0" smtClean="0">
              <a:latin typeface="Calibri" panose="020F0502020204030204" pitchFamily="34" charset="0"/>
              <a:cs typeface="Calibri" panose="020F0502020204030204" pitchFamily="34" charset="0"/>
            </a:endParaRPr>
          </a:p>
          <a:p>
            <a:pPr algn="r"/>
            <a:r>
              <a:rPr lang="en-US" altLang="ko-KR" sz="2000" dirty="0" err="1" smtClean="0">
                <a:latin typeface="Calibri" panose="020F0502020204030204" pitchFamily="34" charset="0"/>
                <a:cs typeface="Calibri" panose="020F0502020204030204" pitchFamily="34" charset="0"/>
              </a:rPr>
              <a:t>Gwangju</a:t>
            </a:r>
            <a:r>
              <a:rPr lang="en-US" altLang="ko-KR" sz="2000" dirty="0" smtClean="0">
                <a:latin typeface="Calibri" panose="020F0502020204030204" pitchFamily="34" charset="0"/>
                <a:cs typeface="Calibri" panose="020F0502020204030204" pitchFamily="34" charset="0"/>
              </a:rPr>
              <a:t> Institute of Science and Technology (GIST)</a:t>
            </a:r>
          </a:p>
          <a:p>
            <a:pPr algn="r"/>
            <a:r>
              <a:rPr lang="en-US" altLang="ko-KR" sz="2000" dirty="0" smtClean="0">
                <a:latin typeface="Calibri" panose="020F0502020204030204" pitchFamily="34" charset="0"/>
                <a:cs typeface="Calibri" panose="020F0502020204030204" pitchFamily="34" charset="0"/>
              </a:rPr>
              <a:t>Bioinformatics and Intelligence Lab. (BIIL)</a:t>
            </a:r>
          </a:p>
        </p:txBody>
      </p:sp>
    </p:spTree>
    <p:extLst>
      <p:ext uri="{BB962C8B-B14F-4D97-AF65-F5344CB8AC3E}">
        <p14:creationId xmlns:p14="http://schemas.microsoft.com/office/powerpoint/2010/main" val="55418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10</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pPr marL="342900" indent="-342900">
              <a:buAutoNum type="arabicParenR"/>
            </a:pPr>
            <a:r>
              <a:rPr lang="en-US" altLang="ko-KR" b="1" dirty="0" smtClean="0"/>
              <a:t>DILI</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3570746073"/>
              </p:ext>
            </p:extLst>
          </p:nvPr>
        </p:nvGraphicFramePr>
        <p:xfrm>
          <a:off x="674472" y="1941731"/>
          <a:ext cx="7795056" cy="3978060"/>
        </p:xfrm>
        <a:graphic>
          <a:graphicData uri="http://schemas.openxmlformats.org/drawingml/2006/table">
            <a:tbl>
              <a:tblPr firstRow="1" bandRow="1">
                <a:tableStyleId>{5C22544A-7EE6-4342-B048-85BDC9FD1C3A}</a:tableStyleId>
              </a:tblPr>
              <a:tblGrid>
                <a:gridCol w="1948764">
                  <a:extLst>
                    <a:ext uri="{9D8B030D-6E8A-4147-A177-3AD203B41FA5}">
                      <a16:colId xmlns:a16="http://schemas.microsoft.com/office/drawing/2014/main" val="1559269994"/>
                    </a:ext>
                  </a:extLst>
                </a:gridCol>
                <a:gridCol w="1948764">
                  <a:extLst>
                    <a:ext uri="{9D8B030D-6E8A-4147-A177-3AD203B41FA5}">
                      <a16:colId xmlns:a16="http://schemas.microsoft.com/office/drawing/2014/main" val="2973200055"/>
                    </a:ext>
                  </a:extLst>
                </a:gridCol>
                <a:gridCol w="1948764">
                  <a:extLst>
                    <a:ext uri="{9D8B030D-6E8A-4147-A177-3AD203B41FA5}">
                      <a16:colId xmlns:a16="http://schemas.microsoft.com/office/drawing/2014/main" val="2628839446"/>
                    </a:ext>
                  </a:extLst>
                </a:gridCol>
                <a:gridCol w="1948764">
                  <a:extLst>
                    <a:ext uri="{9D8B030D-6E8A-4147-A177-3AD203B41FA5}">
                      <a16:colId xmlns:a16="http://schemas.microsoft.com/office/drawing/2014/main" val="2391635043"/>
                    </a:ext>
                  </a:extLst>
                </a:gridCol>
              </a:tblGrid>
              <a:tr h="469900">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Positive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Negative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4699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Ma et al, 2020</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282</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479</a:t>
                      </a:r>
                    </a:p>
                  </a:txBody>
                  <a:tcPr marL="68580" marR="68580"/>
                </a:tc>
                <a:extLst>
                  <a:ext uri="{0D108BD9-81ED-4DB2-BD59-A6C34878D82A}">
                    <a16:rowId xmlns:a16="http://schemas.microsoft.com/office/drawing/2014/main" val="1156396310"/>
                  </a:ext>
                </a:extLst>
              </a:tr>
              <a:tr h="469900">
                <a:tc>
                  <a:txBody>
                    <a:bodyPr/>
                    <a:lstStyle/>
                    <a:p>
                      <a:pPr algn="ctr" latinLnBrk="1"/>
                      <a:r>
                        <a:rPr lang="en-US" altLang="ko-KR" sz="1200" b="1" i="0" u="none" strike="noStrike" kern="1200" dirty="0" err="1" smtClean="0">
                          <a:solidFill>
                            <a:schemeClr val="dk1"/>
                          </a:solidFill>
                          <a:effectLst/>
                          <a:latin typeface="+mn-lt"/>
                          <a:ea typeface="+mn-ea"/>
                          <a:cs typeface="+mn-cs"/>
                        </a:rPr>
                        <a:t>DILIst</a:t>
                      </a:r>
                      <a:r>
                        <a:rPr lang="en-US" altLang="ko-KR" sz="1200" b="1" i="0" u="none" strike="noStrike" kern="1200" dirty="0" smtClean="0">
                          <a:solidFill>
                            <a:schemeClr val="dk1"/>
                          </a:solidFill>
                          <a:effectLst/>
                          <a:latin typeface="+mn-lt"/>
                          <a:ea typeface="+mn-ea"/>
                          <a:cs typeface="+mn-cs"/>
                        </a:rPr>
                        <a:t> </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768</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511</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1,279</a:t>
                      </a:r>
                    </a:p>
                  </a:txBody>
                  <a:tcPr marL="68580" marR="68580"/>
                </a:tc>
                <a:extLst>
                  <a:ext uri="{0D108BD9-81ED-4DB2-BD59-A6C34878D82A}">
                    <a16:rowId xmlns:a16="http://schemas.microsoft.com/office/drawing/2014/main" val="730156596"/>
                  </a:ext>
                </a:extLst>
              </a:tr>
              <a:tr h="579330">
                <a:tc>
                  <a:txBody>
                    <a:bodyPr/>
                    <a:lstStyle/>
                    <a:p>
                      <a:pPr algn="ctr" latinLnBrk="1"/>
                      <a:r>
                        <a:rPr lang="en-US" altLang="ko-KR" sz="1200" b="1" i="0" u="none" strike="noStrike" kern="1200" dirty="0" err="1" smtClean="0">
                          <a:solidFill>
                            <a:schemeClr val="dk1"/>
                          </a:solidFill>
                          <a:effectLst/>
                          <a:latin typeface="+mn-lt"/>
                          <a:ea typeface="+mn-ea"/>
                          <a:cs typeface="+mn-cs"/>
                        </a:rPr>
                        <a:t>Kotsampasakou</a:t>
                      </a:r>
                      <a:r>
                        <a:rPr lang="en-US" altLang="ko-KR" sz="1200" b="1" i="0" u="none" strike="noStrike" kern="1200" dirty="0" smtClean="0">
                          <a:solidFill>
                            <a:schemeClr val="dk1"/>
                          </a:solidFill>
                          <a:effectLst/>
                          <a:latin typeface="+mn-lt"/>
                          <a:ea typeface="+mn-ea"/>
                          <a:cs typeface="+mn-cs"/>
                        </a:rPr>
                        <a:t>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398</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413</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811</a:t>
                      </a:r>
                    </a:p>
                  </a:txBody>
                  <a:tcPr marL="68580" marR="68580"/>
                </a:tc>
                <a:extLst>
                  <a:ext uri="{0D108BD9-81ED-4DB2-BD59-A6C34878D82A}">
                    <a16:rowId xmlns:a16="http://schemas.microsoft.com/office/drawing/2014/main" val="559572543"/>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Williams et al, 2019</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21</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65</a:t>
                      </a:r>
                    </a:p>
                  </a:txBody>
                  <a:tcPr marL="68580" marR="68580"/>
                </a:tc>
                <a:extLst>
                  <a:ext uri="{0D108BD9-81ED-4DB2-BD59-A6C34878D82A}">
                    <a16:rowId xmlns:a16="http://schemas.microsoft.com/office/drawing/2014/main" val="2961022169"/>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Kim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280</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477</a:t>
                      </a:r>
                    </a:p>
                  </a:txBody>
                  <a:tcPr marL="68580" marR="68580"/>
                </a:tc>
                <a:extLst>
                  <a:ext uri="{0D108BD9-81ED-4DB2-BD59-A6C34878D82A}">
                    <a16:rowId xmlns:a16="http://schemas.microsoft.com/office/drawing/2014/main" val="3238027255"/>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Zhang et al, 2016</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785</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532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1,317</a:t>
                      </a:r>
                    </a:p>
                  </a:txBody>
                  <a:tcPr marL="68580" marR="68580"/>
                </a:tc>
                <a:extLst>
                  <a:ext uri="{0D108BD9-81ED-4DB2-BD59-A6C34878D82A}">
                    <a16:rowId xmlns:a16="http://schemas.microsoft.com/office/drawing/2014/main" val="2996861420"/>
                  </a:ext>
                </a:extLst>
              </a:tr>
              <a:tr h="5793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Total</a:t>
                      </a:r>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1,212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1,014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2,226</a:t>
                      </a:r>
                    </a:p>
                  </a:txBody>
                  <a:tcPr marL="68580" marR="68580"/>
                </a:tc>
                <a:extLst>
                  <a:ext uri="{0D108BD9-81ED-4DB2-BD59-A6C34878D82A}">
                    <a16:rowId xmlns:a16="http://schemas.microsoft.com/office/drawing/2014/main" val="2298444160"/>
                  </a:ext>
                </a:extLst>
              </a:tr>
            </a:tbl>
          </a:graphicData>
        </a:graphic>
      </p:graphicFrame>
    </p:spTree>
    <p:extLst>
      <p:ext uri="{BB962C8B-B14F-4D97-AF65-F5344CB8AC3E}">
        <p14:creationId xmlns:p14="http://schemas.microsoft.com/office/powerpoint/2010/main" val="50067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11</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2) Acute </a:t>
            </a:r>
            <a:r>
              <a:rPr lang="en-US" altLang="ko-KR" b="1" dirty="0"/>
              <a:t>Oral </a:t>
            </a:r>
            <a:r>
              <a:rPr lang="en-US" altLang="ko-KR" b="1" dirty="0" smtClean="0"/>
              <a:t>Toxicity (Rat)</a:t>
            </a:r>
          </a:p>
          <a:p>
            <a:endParaRPr lang="ko-KR" altLang="en-US" dirty="0"/>
          </a:p>
        </p:txBody>
      </p:sp>
      <p:graphicFrame>
        <p:nvGraphicFramePr>
          <p:cNvPr id="5" name="표 4"/>
          <p:cNvGraphicFramePr>
            <a:graphicFrameLocks noGrp="1"/>
          </p:cNvGraphicFramePr>
          <p:nvPr>
            <p:extLst>
              <p:ext uri="{D42A27DB-BD31-4B8C-83A1-F6EECF244321}">
                <p14:modId xmlns:p14="http://schemas.microsoft.com/office/powerpoint/2010/main" val="3568292550"/>
              </p:ext>
            </p:extLst>
          </p:nvPr>
        </p:nvGraphicFramePr>
        <p:xfrm>
          <a:off x="381777" y="2066113"/>
          <a:ext cx="8316088" cy="3587614"/>
        </p:xfrm>
        <a:graphic>
          <a:graphicData uri="http://schemas.openxmlformats.org/drawingml/2006/table">
            <a:tbl>
              <a:tblPr firstRow="1" bandRow="1">
                <a:tableStyleId>{5C22544A-7EE6-4342-B048-85BDC9FD1C3A}</a:tableStyleId>
              </a:tblPr>
              <a:tblGrid>
                <a:gridCol w="1175174">
                  <a:extLst>
                    <a:ext uri="{9D8B030D-6E8A-4147-A177-3AD203B41FA5}">
                      <a16:colId xmlns:a16="http://schemas.microsoft.com/office/drawing/2014/main" val="962538286"/>
                    </a:ext>
                  </a:extLst>
                </a:gridCol>
                <a:gridCol w="1248033">
                  <a:extLst>
                    <a:ext uri="{9D8B030D-6E8A-4147-A177-3AD203B41FA5}">
                      <a16:colId xmlns:a16="http://schemas.microsoft.com/office/drawing/2014/main" val="751954676"/>
                    </a:ext>
                  </a:extLst>
                </a:gridCol>
                <a:gridCol w="695326">
                  <a:extLst>
                    <a:ext uri="{9D8B030D-6E8A-4147-A177-3AD203B41FA5}">
                      <a16:colId xmlns:a16="http://schemas.microsoft.com/office/drawing/2014/main" val="99312282"/>
                    </a:ext>
                  </a:extLst>
                </a:gridCol>
                <a:gridCol w="1039511">
                  <a:extLst>
                    <a:ext uri="{9D8B030D-6E8A-4147-A177-3AD203B41FA5}">
                      <a16:colId xmlns:a16="http://schemas.microsoft.com/office/drawing/2014/main" val="3294122501"/>
                    </a:ext>
                  </a:extLst>
                </a:gridCol>
                <a:gridCol w="1039511">
                  <a:extLst>
                    <a:ext uri="{9D8B030D-6E8A-4147-A177-3AD203B41FA5}">
                      <a16:colId xmlns:a16="http://schemas.microsoft.com/office/drawing/2014/main" val="2449248287"/>
                    </a:ext>
                  </a:extLst>
                </a:gridCol>
                <a:gridCol w="1039511">
                  <a:extLst>
                    <a:ext uri="{9D8B030D-6E8A-4147-A177-3AD203B41FA5}">
                      <a16:colId xmlns:a16="http://schemas.microsoft.com/office/drawing/2014/main" val="1564640024"/>
                    </a:ext>
                  </a:extLst>
                </a:gridCol>
                <a:gridCol w="1039511">
                  <a:extLst>
                    <a:ext uri="{9D8B030D-6E8A-4147-A177-3AD203B41FA5}">
                      <a16:colId xmlns:a16="http://schemas.microsoft.com/office/drawing/2014/main" val="1045435787"/>
                    </a:ext>
                  </a:extLst>
                </a:gridCol>
                <a:gridCol w="1039511">
                  <a:extLst>
                    <a:ext uri="{9D8B030D-6E8A-4147-A177-3AD203B41FA5}">
                      <a16:colId xmlns:a16="http://schemas.microsoft.com/office/drawing/2014/main" val="2780756892"/>
                    </a:ext>
                  </a:extLst>
                </a:gridCol>
              </a:tblGrid>
              <a:tr h="578233">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1</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3</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5</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650233396"/>
                  </a:ext>
                </a:extLst>
              </a:tr>
              <a:tr h="1003127">
                <a:tc rowSpan="3">
                  <a:txBody>
                    <a:bodyPr/>
                    <a:lstStyle/>
                    <a:p>
                      <a:pPr marL="0" marR="0" indent="0" algn="ctr" fontAlgn="base">
                        <a:spcBef>
                          <a:spcPts val="0"/>
                        </a:spcBef>
                        <a:spcAft>
                          <a:spcPts val="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Gadaleta</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t>
                      </a:r>
                      <a:endParaRPr lang="en-US" sz="1200" b="1" i="0" u="none" strike="noStrike" dirty="0" smtClean="0">
                        <a:solidFill>
                          <a:srgbClr val="000000"/>
                        </a:solidFill>
                        <a:effectLst/>
                        <a:latin typeface="맑은 고딕" panose="020B0503020000020004" pitchFamily="50" charset="-127"/>
                        <a:ea typeface="맑은 고딕" panose="020B0503020000020004" pitchFamily="50" charset="-127"/>
                      </a:endParaRPr>
                    </a:p>
                    <a:p>
                      <a:pPr marL="0" marR="0" indent="0" algn="ctr" fontAlgn="base">
                        <a:spcBef>
                          <a:spcPts val="0"/>
                        </a:spcBef>
                        <a:spcAft>
                          <a:spcPts val="0"/>
                        </a:spcAft>
                      </a:pP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et</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al, 2019</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LD50_minLog</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8,309</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910069720"/>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EPA_cateogry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11,744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980</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2,632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5,861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2,271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5982149"/>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GHS_category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11,834</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228</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752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1,597</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4,175</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5,082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9305936"/>
                  </a:ext>
                </a:extLst>
              </a:tr>
            </a:tbl>
          </a:graphicData>
        </a:graphic>
      </p:graphicFrame>
    </p:spTree>
    <p:extLst>
      <p:ext uri="{BB962C8B-B14F-4D97-AF65-F5344CB8AC3E}">
        <p14:creationId xmlns:p14="http://schemas.microsoft.com/office/powerpoint/2010/main" val="59855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12</a:t>
            </a:fld>
            <a:r>
              <a:rPr lang="en-US" altLang="ko-KR" smtClean="0"/>
              <a:t>/26</a:t>
            </a:r>
            <a:endParaRPr lang="ko-KR" altLang="en-US" dirty="0"/>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3) AMES Mutagenicity</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887113855"/>
              </p:ext>
            </p:extLst>
          </p:nvPr>
        </p:nvGraphicFramePr>
        <p:xfrm>
          <a:off x="572014" y="2324790"/>
          <a:ext cx="7999972" cy="3198682"/>
        </p:xfrm>
        <a:graphic>
          <a:graphicData uri="http://schemas.openxmlformats.org/drawingml/2006/table">
            <a:tbl>
              <a:tblPr firstRow="1" bandRow="1">
                <a:tableStyleId>{5C22544A-7EE6-4342-B048-85BDC9FD1C3A}</a:tableStyleId>
              </a:tblPr>
              <a:tblGrid>
                <a:gridCol w="1999993">
                  <a:extLst>
                    <a:ext uri="{9D8B030D-6E8A-4147-A177-3AD203B41FA5}">
                      <a16:colId xmlns:a16="http://schemas.microsoft.com/office/drawing/2014/main" val="1559269994"/>
                    </a:ext>
                  </a:extLst>
                </a:gridCol>
                <a:gridCol w="1999993">
                  <a:extLst>
                    <a:ext uri="{9D8B030D-6E8A-4147-A177-3AD203B41FA5}">
                      <a16:colId xmlns:a16="http://schemas.microsoft.com/office/drawing/2014/main" val="2973200055"/>
                    </a:ext>
                  </a:extLst>
                </a:gridCol>
                <a:gridCol w="1999993">
                  <a:extLst>
                    <a:ext uri="{9D8B030D-6E8A-4147-A177-3AD203B41FA5}">
                      <a16:colId xmlns:a16="http://schemas.microsoft.com/office/drawing/2014/main" val="2628839446"/>
                    </a:ext>
                  </a:extLst>
                </a:gridCol>
                <a:gridCol w="1999993">
                  <a:extLst>
                    <a:ext uri="{9D8B030D-6E8A-4147-A177-3AD203B41FA5}">
                      <a16:colId xmlns:a16="http://schemas.microsoft.com/office/drawing/2014/main" val="2391635043"/>
                    </a:ext>
                  </a:extLst>
                </a:gridCol>
              </a:tblGrid>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AMES Positive</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AMES Negative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Hansen et al, 2009</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3,503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3,009</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6,512</a:t>
                      </a:r>
                    </a:p>
                  </a:txBody>
                  <a:tcPr marL="68580" marR="68580"/>
                </a:tc>
                <a:extLst>
                  <a:ext uri="{0D108BD9-81ED-4DB2-BD59-A6C34878D82A}">
                    <a16:rowId xmlns:a16="http://schemas.microsoft.com/office/drawing/2014/main" val="1156396310"/>
                  </a:ext>
                </a:extLst>
              </a:tr>
              <a:tr h="513195">
                <a:tc>
                  <a:txBody>
                    <a:bodyPr/>
                    <a:lstStyle/>
                    <a:p>
                      <a:r>
                        <a:rPr lang="en-US" sz="1200" b="1" i="0" u="none" strike="noStrike">
                          <a:solidFill>
                            <a:schemeClr val="tx1"/>
                          </a:solidFill>
                          <a:effectLst/>
                          <a:latin typeface="맑은 고딕" panose="020B0503020000020004" pitchFamily="50" charset="-127"/>
                          <a:ea typeface="맑은 고딕" panose="020B0503020000020004" pitchFamily="50" charset="-127"/>
                        </a:rPr>
                        <a:t>Li et al, 2021</a:t>
                      </a:r>
                      <a:endParaRPr lang="ko-KR" altLang="en-US" sz="2000" b="1" u="none">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703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680</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1,383</a:t>
                      </a:r>
                    </a:p>
                  </a:txBody>
                  <a:tcPr marL="68580" marR="68580"/>
                </a:tc>
                <a:extLst>
                  <a:ext uri="{0D108BD9-81ED-4DB2-BD59-A6C34878D82A}">
                    <a16:rowId xmlns:a16="http://schemas.microsoft.com/office/drawing/2014/main" val="730156596"/>
                  </a:ext>
                </a:extLst>
              </a:tr>
              <a:tr h="632707">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NIHS</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extLst>
                  <a:ext uri="{0D108BD9-81ED-4DB2-BD59-A6C34878D82A}">
                    <a16:rowId xmlns:a16="http://schemas.microsoft.com/office/drawing/2014/main" val="55957254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Xu et al, 2012</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4,866</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8,348</a:t>
                      </a:r>
                    </a:p>
                  </a:txBody>
                  <a:tcPr marL="68580" marR="68580"/>
                </a:tc>
                <a:extLst>
                  <a:ext uri="{0D108BD9-81ED-4DB2-BD59-A6C34878D82A}">
                    <a16:rowId xmlns:a16="http://schemas.microsoft.com/office/drawing/2014/main" val="2961022169"/>
                  </a:ext>
                </a:extLst>
              </a:tr>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4,828</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3,792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8,620</a:t>
                      </a: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5344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13</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4) </a:t>
            </a:r>
            <a:r>
              <a:rPr lang="en-US" altLang="ko-KR" b="1" dirty="0" err="1" smtClean="0"/>
              <a:t>hERG</a:t>
            </a:r>
            <a:endParaRPr lang="en-US" altLang="ko-KR" b="1" dirty="0" smtClean="0"/>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1025794706"/>
              </p:ext>
            </p:extLst>
          </p:nvPr>
        </p:nvGraphicFramePr>
        <p:xfrm>
          <a:off x="547300" y="2374218"/>
          <a:ext cx="8049400" cy="3235750"/>
        </p:xfrm>
        <a:graphic>
          <a:graphicData uri="http://schemas.openxmlformats.org/drawingml/2006/table">
            <a:tbl>
              <a:tblPr firstRow="1" bandRow="1">
                <a:tableStyleId>{5C22544A-7EE6-4342-B048-85BDC9FD1C3A}</a:tableStyleId>
              </a:tblPr>
              <a:tblGrid>
                <a:gridCol w="2012350">
                  <a:extLst>
                    <a:ext uri="{9D8B030D-6E8A-4147-A177-3AD203B41FA5}">
                      <a16:colId xmlns:a16="http://schemas.microsoft.com/office/drawing/2014/main" val="1559269994"/>
                    </a:ext>
                  </a:extLst>
                </a:gridCol>
                <a:gridCol w="2012350">
                  <a:extLst>
                    <a:ext uri="{9D8B030D-6E8A-4147-A177-3AD203B41FA5}">
                      <a16:colId xmlns:a16="http://schemas.microsoft.com/office/drawing/2014/main" val="2973200055"/>
                    </a:ext>
                  </a:extLst>
                </a:gridCol>
                <a:gridCol w="2012350">
                  <a:extLst>
                    <a:ext uri="{9D8B030D-6E8A-4147-A177-3AD203B41FA5}">
                      <a16:colId xmlns:a16="http://schemas.microsoft.com/office/drawing/2014/main" val="2628839446"/>
                    </a:ext>
                  </a:extLst>
                </a:gridCol>
                <a:gridCol w="2012350">
                  <a:extLst>
                    <a:ext uri="{9D8B030D-6E8A-4147-A177-3AD203B41FA5}">
                      <a16:colId xmlns:a16="http://schemas.microsoft.com/office/drawing/2014/main" val="2391635043"/>
                    </a:ext>
                  </a:extLst>
                </a:gridCol>
              </a:tblGrid>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hERG</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Positive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hERG Negative</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341034893"/>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BindingDB</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290</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923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156396310"/>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ChEMBL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3,954</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1,741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5,695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730156596"/>
                  </a:ext>
                </a:extLst>
              </a:tr>
              <a:tr h="640040">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PubChem</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2,205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1,922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4,127</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559572543"/>
                  </a:ext>
                </a:extLst>
              </a:tr>
              <a:tr h="519142">
                <a:tc>
                  <a:txBody>
                    <a:bodyPr/>
                    <a:lstStyle/>
                    <a:p>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Cai</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et al, </a:t>
                      </a:r>
                      <a:r>
                        <a:rPr lang="en-US" sz="1200" b="1" i="0" u="none" strike="noStrike" dirty="0" smtClean="0">
                          <a:solidFill>
                            <a:schemeClr val="tx1"/>
                          </a:solidFill>
                          <a:effectLst/>
                          <a:latin typeface="맑은 고딕" panose="020B0503020000020004" pitchFamily="50" charset="-127"/>
                          <a:ea typeface="맑은 고딕" panose="020B0503020000020004" pitchFamily="50" charset="-127"/>
                        </a:rPr>
                        <a:t>2019</a:t>
                      </a:r>
                      <a:endParaRPr lang="ko-KR" altLang="en-US" sz="28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2,826</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6,311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2961022169"/>
                  </a:ext>
                </a:extLst>
              </a:tr>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8,112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5,789</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13,901</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325767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a:t>
            </a:fld>
            <a:r>
              <a:rPr lang="en-US" altLang="ko-KR" smtClean="0"/>
              <a:t>/26</a:t>
            </a:r>
            <a:endParaRPr lang="ko-KR" altLang="en-US" dirty="0"/>
          </a:p>
        </p:txBody>
      </p:sp>
      <p:sp>
        <p:nvSpPr>
          <p:cNvPr id="5" name="TextBox 4"/>
          <p:cNvSpPr txBox="1"/>
          <p:nvPr/>
        </p:nvSpPr>
        <p:spPr>
          <a:xfrm>
            <a:off x="432486" y="1470454"/>
            <a:ext cx="8217244" cy="1754326"/>
          </a:xfrm>
          <a:prstGeom prst="rect">
            <a:avLst/>
          </a:prstGeom>
          <a:noFill/>
        </p:spPr>
        <p:txBody>
          <a:bodyPr wrap="square" rtlCol="0">
            <a:spAutoFit/>
          </a:bodyPr>
          <a:lstStyle/>
          <a:p>
            <a:pPr marL="342900" indent="-342900">
              <a:buAutoNum type="arabicParenR"/>
            </a:pPr>
            <a:r>
              <a:rPr lang="en-US" altLang="ko-KR" dirty="0" smtClean="0"/>
              <a:t>Model-Free: Standard Deviation </a:t>
            </a:r>
            <a:r>
              <a:rPr lang="ko-KR" altLang="en-US" dirty="0" smtClean="0"/>
              <a:t>확인</a:t>
            </a:r>
            <a:endParaRPr lang="en-US" altLang="ko-KR" dirty="0" smtClean="0"/>
          </a:p>
          <a:p>
            <a:pPr marL="285750" indent="-285750">
              <a:buFontTx/>
              <a:buChar char="-"/>
            </a:pPr>
            <a:r>
              <a:rPr lang="en-US" altLang="ko-KR" dirty="0" smtClean="0"/>
              <a:t>Categorical </a:t>
            </a:r>
            <a:r>
              <a:rPr lang="ko-KR" altLang="en-US" dirty="0" smtClean="0"/>
              <a:t>변수와 </a:t>
            </a:r>
            <a:r>
              <a:rPr lang="en-US" altLang="ko-KR" dirty="0" smtClean="0"/>
              <a:t>Continuous </a:t>
            </a:r>
            <a:r>
              <a:rPr lang="ko-KR" altLang="en-US" dirty="0" smtClean="0"/>
              <a:t>변수 분리</a:t>
            </a:r>
            <a:endParaRPr lang="en-US" altLang="ko-KR" dirty="0" smtClean="0"/>
          </a:p>
          <a:p>
            <a:pPr marL="285750" indent="-285750">
              <a:buFontTx/>
              <a:buChar char="-"/>
            </a:pPr>
            <a:r>
              <a:rPr lang="en-US" altLang="ko-KR" dirty="0" smtClean="0"/>
              <a:t>Categorical</a:t>
            </a:r>
            <a:r>
              <a:rPr lang="ko-KR" altLang="en-US" dirty="0" smtClean="0"/>
              <a:t>은 전반적인 분포를 확인하여 과한 쏠림 현상을 보이는 경우 제거</a:t>
            </a:r>
            <a:endParaRPr lang="en-US" altLang="ko-KR" dirty="0" smtClean="0"/>
          </a:p>
          <a:p>
            <a:pPr marL="285750" indent="-285750">
              <a:buFontTx/>
              <a:buChar char="-"/>
            </a:pPr>
            <a:r>
              <a:rPr lang="en-US" altLang="ko-KR" dirty="0" smtClean="0"/>
              <a:t>Continuous</a:t>
            </a:r>
            <a:r>
              <a:rPr lang="ko-KR" altLang="en-US" dirty="0" smtClean="0"/>
              <a:t>는 </a:t>
            </a:r>
            <a:r>
              <a:rPr lang="en-US" altLang="ko-KR" dirty="0" smtClean="0"/>
              <a:t>Standard Deviation</a:t>
            </a:r>
            <a:r>
              <a:rPr lang="ko-KR" altLang="en-US" dirty="0" smtClean="0"/>
              <a:t>을 확인</a:t>
            </a:r>
            <a:endParaRPr lang="en-US" altLang="ko-KR" dirty="0" smtClean="0"/>
          </a:p>
          <a:p>
            <a:pPr marL="742950" lvl="1" indent="-285750">
              <a:buFontTx/>
              <a:buChar char="-"/>
            </a:pPr>
            <a:r>
              <a:rPr lang="ko-KR" altLang="en-US" dirty="0" smtClean="0"/>
              <a:t>적절한 개수로 줄어들도록 </a:t>
            </a:r>
            <a:r>
              <a:rPr lang="en-US" altLang="ko-KR" dirty="0" smtClean="0"/>
              <a:t>threshold </a:t>
            </a:r>
            <a:r>
              <a:rPr lang="ko-KR" altLang="en-US" dirty="0" smtClean="0"/>
              <a:t>설정</a:t>
            </a:r>
            <a:endParaRPr lang="en-US" altLang="ko-KR" dirty="0" smtClean="0"/>
          </a:p>
          <a:p>
            <a:pPr marL="285750" indent="-285750">
              <a:buFontTx/>
              <a:buChar char="-"/>
            </a:pPr>
            <a:endParaRPr lang="en-US" altLang="ko-KR" dirty="0" smtClean="0"/>
          </a:p>
        </p:txBody>
      </p:sp>
      <p:graphicFrame>
        <p:nvGraphicFramePr>
          <p:cNvPr id="6" name="표 5"/>
          <p:cNvGraphicFramePr>
            <a:graphicFrameLocks noGrp="1"/>
          </p:cNvGraphicFramePr>
          <p:nvPr>
            <p:extLst>
              <p:ext uri="{D42A27DB-BD31-4B8C-83A1-F6EECF244321}">
                <p14:modId xmlns:p14="http://schemas.microsoft.com/office/powerpoint/2010/main" val="1807963353"/>
              </p:ext>
            </p:extLst>
          </p:nvPr>
        </p:nvGraphicFramePr>
        <p:xfrm>
          <a:off x="749642" y="2978663"/>
          <a:ext cx="7582932" cy="3002006"/>
        </p:xfrm>
        <a:graphic>
          <a:graphicData uri="http://schemas.openxmlformats.org/drawingml/2006/table">
            <a:tbl>
              <a:tblPr firstRow="1" bandRow="1">
                <a:tableStyleId>{5C22544A-7EE6-4342-B048-85BDC9FD1C3A}</a:tableStyleId>
              </a:tblPr>
              <a:tblGrid>
                <a:gridCol w="2527644">
                  <a:extLst>
                    <a:ext uri="{9D8B030D-6E8A-4147-A177-3AD203B41FA5}">
                      <a16:colId xmlns:a16="http://schemas.microsoft.com/office/drawing/2014/main" val="3054915617"/>
                    </a:ext>
                  </a:extLst>
                </a:gridCol>
                <a:gridCol w="2527644">
                  <a:extLst>
                    <a:ext uri="{9D8B030D-6E8A-4147-A177-3AD203B41FA5}">
                      <a16:colId xmlns:a16="http://schemas.microsoft.com/office/drawing/2014/main" val="1946224231"/>
                    </a:ext>
                  </a:extLst>
                </a:gridCol>
                <a:gridCol w="2527644">
                  <a:extLst>
                    <a:ext uri="{9D8B030D-6E8A-4147-A177-3AD203B41FA5}">
                      <a16:colId xmlns:a16="http://schemas.microsoft.com/office/drawing/2014/main" val="1780337029"/>
                    </a:ext>
                  </a:extLst>
                </a:gridCol>
              </a:tblGrid>
              <a:tr h="428858">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Data</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threshold</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 of Descriptors</a:t>
                      </a:r>
                    </a:p>
                  </a:txBody>
                  <a:tcPr marL="68580" marR="68580"/>
                </a:tc>
                <a:extLst>
                  <a:ext uri="{0D108BD9-81ED-4DB2-BD59-A6C34878D82A}">
                    <a16:rowId xmlns:a16="http://schemas.microsoft.com/office/drawing/2014/main" val="275112208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DILI</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0.06</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138 (-70)</a:t>
                      </a:r>
                    </a:p>
                  </a:txBody>
                  <a:tcPr marL="68580" marR="68580"/>
                </a:tc>
                <a:extLst>
                  <a:ext uri="{0D108BD9-81ED-4DB2-BD59-A6C34878D82A}">
                    <a16:rowId xmlns:a16="http://schemas.microsoft.com/office/drawing/2014/main" val="977606066"/>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LD50</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358653307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EPA</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1509405458"/>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GHS</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4526312"/>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AMES Mutagenicity</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1696680528"/>
                  </a:ext>
                </a:extLst>
              </a:tr>
              <a:tr h="428858">
                <a:tc>
                  <a:txBody>
                    <a:bodyPr/>
                    <a:lstStyle/>
                    <a:p>
                      <a:pPr marL="0" marR="0" indent="0" algn="l" fontAlgn="base">
                        <a:spcBef>
                          <a:spcPts val="0"/>
                        </a:spcBef>
                        <a:spcAft>
                          <a:spcPts val="80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hERG</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0.07</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816660814"/>
                  </a:ext>
                </a:extLst>
              </a:tr>
            </a:tbl>
          </a:graphicData>
        </a:graphic>
      </p:graphicFrame>
    </p:spTree>
    <p:extLst>
      <p:ext uri="{BB962C8B-B14F-4D97-AF65-F5344CB8AC3E}">
        <p14:creationId xmlns:p14="http://schemas.microsoft.com/office/powerpoint/2010/main" val="350282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7" name="그림 6"/>
          <p:cNvPicPr>
            <a:picLocks noChangeAspect="1"/>
          </p:cNvPicPr>
          <p:nvPr/>
        </p:nvPicPr>
        <p:blipFill>
          <a:blip r:embed="rId3"/>
          <a:stretch>
            <a:fillRect/>
          </a:stretch>
        </p:blipFill>
        <p:spPr>
          <a:xfrm>
            <a:off x="1013255" y="3316162"/>
            <a:ext cx="7113450" cy="1391762"/>
          </a:xfrm>
          <a:prstGeom prst="rect">
            <a:avLst/>
          </a:prstGeom>
        </p:spPr>
      </p:pic>
    </p:spTree>
    <p:extLst>
      <p:ext uri="{BB962C8B-B14F-4D97-AF65-F5344CB8AC3E}">
        <p14:creationId xmlns:p14="http://schemas.microsoft.com/office/powerpoint/2010/main" val="283806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16</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35474" y="3365671"/>
            <a:ext cx="9214947" cy="1268112"/>
          </a:xfrm>
          <a:prstGeom prst="rect">
            <a:avLst/>
          </a:prstGeom>
        </p:spPr>
      </p:pic>
    </p:spTree>
    <p:extLst>
      <p:ext uri="{BB962C8B-B14F-4D97-AF65-F5344CB8AC3E}">
        <p14:creationId xmlns:p14="http://schemas.microsoft.com/office/powerpoint/2010/main" val="26932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17</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1246678" y="3073227"/>
            <a:ext cx="6650644" cy="2425529"/>
          </a:xfrm>
          <a:prstGeom prst="rect">
            <a:avLst/>
          </a:prstGeom>
        </p:spPr>
      </p:pic>
    </p:spTree>
    <p:extLst>
      <p:ext uri="{BB962C8B-B14F-4D97-AF65-F5344CB8AC3E}">
        <p14:creationId xmlns:p14="http://schemas.microsoft.com/office/powerpoint/2010/main" val="425128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18</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6" name="그림 5"/>
          <p:cNvPicPr>
            <a:picLocks noChangeAspect="1"/>
          </p:cNvPicPr>
          <p:nvPr/>
        </p:nvPicPr>
        <p:blipFill>
          <a:blip r:embed="rId3"/>
          <a:stretch>
            <a:fillRect/>
          </a:stretch>
        </p:blipFill>
        <p:spPr>
          <a:xfrm>
            <a:off x="1308099" y="3166547"/>
            <a:ext cx="6466018" cy="2393993"/>
          </a:xfrm>
          <a:prstGeom prst="rect">
            <a:avLst/>
          </a:prstGeom>
        </p:spPr>
      </p:pic>
    </p:spTree>
    <p:extLst>
      <p:ext uri="{BB962C8B-B14F-4D97-AF65-F5344CB8AC3E}">
        <p14:creationId xmlns:p14="http://schemas.microsoft.com/office/powerpoint/2010/main" val="33315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DILI</a:t>
            </a:r>
            <a:endParaRPr lang="ko-KR" altLang="en-US" dirty="0"/>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199286"/>
            <a:ext cx="7577800" cy="3600000"/>
          </a:xfrm>
          <a:prstGeom prst="rect">
            <a:avLst/>
          </a:prstGeom>
        </p:spPr>
      </p:pic>
    </p:spTree>
    <p:extLst>
      <p:ext uri="{BB962C8B-B14F-4D97-AF65-F5344CB8AC3E}">
        <p14:creationId xmlns:p14="http://schemas.microsoft.com/office/powerpoint/2010/main" val="88018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7886700" cy="1325563"/>
          </a:xfrm>
        </p:spPr>
        <p:txBody>
          <a:bodyPr/>
          <a:lstStyle/>
          <a:p>
            <a:r>
              <a:rPr lang="en-US" altLang="ko-KR" dirty="0" smtClean="0"/>
              <a:t>Table of Contents</a:t>
            </a:r>
            <a:endParaRPr lang="ko-KR" altLang="en-US" dirty="0"/>
          </a:p>
        </p:txBody>
      </p:sp>
      <p:sp>
        <p:nvSpPr>
          <p:cNvPr id="7" name="내용 개체 틀 2"/>
          <p:cNvSpPr txBox="1">
            <a:spLocks/>
          </p:cNvSpPr>
          <p:nvPr/>
        </p:nvSpPr>
        <p:spPr>
          <a:xfrm>
            <a:off x="289932" y="1370168"/>
            <a:ext cx="8452624" cy="521591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altLang="ko-KR" sz="2400" dirty="0" smtClean="0"/>
              <a:t>Research Background</a:t>
            </a:r>
          </a:p>
          <a:p>
            <a:pPr marL="971550" lvl="1" indent="-514350">
              <a:buFont typeface="+mj-lt"/>
              <a:buAutoNum type="romanUcPeriod"/>
            </a:pPr>
            <a:r>
              <a:rPr lang="en-US" altLang="ko-KR" sz="1800" dirty="0" smtClean="0"/>
              <a:t>Introduction</a:t>
            </a:r>
          </a:p>
          <a:p>
            <a:pPr marL="971550" lvl="1" indent="-514350">
              <a:buFont typeface="+mj-lt"/>
              <a:buAutoNum type="romanUcPeriod"/>
            </a:pPr>
            <a:r>
              <a:rPr lang="en-US" altLang="ko-KR" sz="1800" dirty="0" smtClean="0"/>
              <a:t>Related </a:t>
            </a:r>
            <a:r>
              <a:rPr lang="en-US" altLang="ko-KR" sz="1800" dirty="0" smtClean="0"/>
              <a:t>studies</a:t>
            </a:r>
            <a:endParaRPr lang="en-US" altLang="ko-KR" sz="1800" dirty="0" smtClean="0"/>
          </a:p>
          <a:p>
            <a:pPr marL="971550" lvl="1" indent="-514350">
              <a:buFont typeface="+mj-lt"/>
              <a:buAutoNum type="romanUcPeriod"/>
            </a:pPr>
            <a:r>
              <a:rPr lang="en-US" altLang="ko-KR" sz="1800" dirty="0" smtClean="0"/>
              <a:t>Research Introduction</a:t>
            </a:r>
            <a:endParaRPr lang="en-US" altLang="ko-KR" sz="1800" dirty="0" smtClean="0"/>
          </a:p>
          <a:p>
            <a:pPr marL="514350" indent="-514350">
              <a:buFont typeface="+mj-lt"/>
              <a:buAutoNum type="arabicPeriod"/>
            </a:pPr>
            <a:r>
              <a:rPr lang="en-US" altLang="ko-KR" sz="2400" dirty="0" smtClean="0"/>
              <a:t>Materials &amp; methods</a:t>
            </a:r>
          </a:p>
          <a:p>
            <a:pPr marL="971550" lvl="1" indent="-514350">
              <a:buFont typeface="+mj-lt"/>
              <a:buAutoNum type="romanUcPeriod"/>
            </a:pPr>
            <a:r>
              <a:rPr lang="en-US" altLang="ko-KR" sz="1800" dirty="0" smtClean="0"/>
              <a:t>Datasets</a:t>
            </a:r>
            <a:endParaRPr lang="en-US" altLang="ko-KR" sz="1800" dirty="0" smtClean="0"/>
          </a:p>
          <a:p>
            <a:pPr marL="971550" lvl="1" indent="-514350">
              <a:buFont typeface="+mj-lt"/>
              <a:buAutoNum type="romanUcPeriod"/>
            </a:pPr>
            <a:r>
              <a:rPr lang="en-US" altLang="ko-KR" sz="1800" dirty="0" smtClean="0"/>
              <a:t>Feature Engineering</a:t>
            </a:r>
            <a:endParaRPr lang="en-US" altLang="ko-KR" sz="1800" dirty="0" smtClean="0"/>
          </a:p>
          <a:p>
            <a:pPr marL="971550" lvl="1" indent="-514350">
              <a:buFont typeface="+mj-lt"/>
              <a:buAutoNum type="romanUcPeriod"/>
            </a:pPr>
            <a:r>
              <a:rPr lang="en-US" altLang="ko-KR" sz="1800" dirty="0" smtClean="0"/>
              <a:t>Evaluation Metrics</a:t>
            </a:r>
            <a:endParaRPr lang="en-US" altLang="ko-KR" sz="1800" dirty="0" smtClean="0"/>
          </a:p>
          <a:p>
            <a:pPr marL="514350" indent="-514350">
              <a:buFont typeface="+mj-lt"/>
              <a:buAutoNum type="arabicPeriod"/>
            </a:pPr>
            <a:r>
              <a:rPr lang="en-US" altLang="ko-KR" sz="2400" dirty="0" smtClean="0"/>
              <a:t>Result &amp; Discussion</a:t>
            </a:r>
          </a:p>
          <a:p>
            <a:pPr marL="971550" lvl="1" indent="-514350">
              <a:buFont typeface="+mj-lt"/>
              <a:buAutoNum type="romanUcPeriod"/>
            </a:pPr>
            <a:r>
              <a:rPr lang="en-US" altLang="ko-KR" sz="1800" dirty="0" smtClean="0"/>
              <a:t>In vitro result</a:t>
            </a:r>
          </a:p>
          <a:p>
            <a:pPr marL="971550" lvl="1" indent="-514350">
              <a:buFont typeface="+mj-lt"/>
              <a:buAutoNum type="romanUcPeriod"/>
            </a:pPr>
            <a:r>
              <a:rPr lang="en-US" altLang="ko-KR" sz="1800" dirty="0" smtClean="0"/>
              <a:t>Attention Analysis </a:t>
            </a:r>
          </a:p>
          <a:p>
            <a:pPr marL="514350" indent="-514350">
              <a:buFont typeface="+mj-lt"/>
              <a:buAutoNum type="arabicPeriod"/>
            </a:pPr>
            <a:r>
              <a:rPr lang="en-US" altLang="ko-KR" sz="2400" dirty="0" smtClean="0"/>
              <a:t>Future works</a:t>
            </a:r>
            <a:endParaRPr lang="en-US" altLang="ko-KR" sz="2400" dirty="0"/>
          </a:p>
        </p:txBody>
      </p:sp>
      <p:grpSp>
        <p:nvGrpSpPr>
          <p:cNvPr id="8" name="그룹 7">
            <a:extLst>
              <a:ext uri="{FF2B5EF4-FFF2-40B4-BE49-F238E27FC236}">
                <a16:creationId xmlns:a16="http://schemas.microsoft.com/office/drawing/2014/main" id="{D6E5FAB9-E869-4700-B89F-48C7108D897F}"/>
              </a:ext>
            </a:extLst>
          </p:cNvPr>
          <p:cNvGrpSpPr/>
          <p:nvPr/>
        </p:nvGrpSpPr>
        <p:grpSpPr>
          <a:xfrm>
            <a:off x="0" y="1111472"/>
            <a:ext cx="9144000" cy="0"/>
            <a:chOff x="0" y="1055716"/>
            <a:chExt cx="9144000" cy="0"/>
          </a:xfrm>
        </p:grpSpPr>
        <p:cxnSp>
          <p:nvCxnSpPr>
            <p:cNvPr id="9" name="직선 연결선 8"/>
            <p:cNvCxnSpPr>
              <a:cxnSpLocks/>
            </p:cNvCxnSpPr>
            <p:nvPr/>
          </p:nvCxnSpPr>
          <p:spPr>
            <a:xfrm>
              <a:off x="0" y="1055716"/>
              <a:ext cx="2247900" cy="0"/>
            </a:xfrm>
            <a:prstGeom prst="line">
              <a:avLst/>
            </a:prstGeom>
            <a:ln w="38100">
              <a:solidFill>
                <a:srgbClr val="A4C4FD"/>
              </a:solidFill>
            </a:ln>
          </p:spPr>
          <p:style>
            <a:lnRef idx="3">
              <a:schemeClr val="dk1"/>
            </a:lnRef>
            <a:fillRef idx="0">
              <a:schemeClr val="dk1"/>
            </a:fillRef>
            <a:effectRef idx="2">
              <a:schemeClr val="dk1"/>
            </a:effectRef>
            <a:fontRef idx="minor">
              <a:schemeClr val="tx1"/>
            </a:fontRef>
          </p:style>
        </p:cxnSp>
        <p:cxnSp>
          <p:nvCxnSpPr>
            <p:cNvPr id="11" name="직선 연결선 10">
              <a:extLst>
                <a:ext uri="{FF2B5EF4-FFF2-40B4-BE49-F238E27FC236}">
                  <a16:creationId xmlns:a16="http://schemas.microsoft.com/office/drawing/2014/main" id="{F94EAA1B-65D2-4500-B749-2DB0A81FECBE}"/>
                </a:ext>
              </a:extLst>
            </p:cNvPr>
            <p:cNvCxnSpPr>
              <a:cxnSpLocks/>
            </p:cNvCxnSpPr>
            <p:nvPr/>
          </p:nvCxnSpPr>
          <p:spPr>
            <a:xfrm>
              <a:off x="2247900" y="1055716"/>
              <a:ext cx="2324100" cy="0"/>
            </a:xfrm>
            <a:prstGeom prst="line">
              <a:avLst/>
            </a:prstGeom>
            <a:ln w="38100">
              <a:solidFill>
                <a:srgbClr val="883CC9"/>
              </a:solidFill>
            </a:ln>
          </p:spPr>
          <p:style>
            <a:lnRef idx="3">
              <a:schemeClr val="dk1"/>
            </a:lnRef>
            <a:fillRef idx="0">
              <a:schemeClr val="dk1"/>
            </a:fillRef>
            <a:effectRef idx="2">
              <a:schemeClr val="dk1"/>
            </a:effectRef>
            <a:fontRef idx="minor">
              <a:schemeClr val="tx1"/>
            </a:fontRef>
          </p:style>
        </p:cxnSp>
        <p:cxnSp>
          <p:nvCxnSpPr>
            <p:cNvPr id="12" name="직선 연결선 11">
              <a:extLst>
                <a:ext uri="{FF2B5EF4-FFF2-40B4-BE49-F238E27FC236}">
                  <a16:creationId xmlns:a16="http://schemas.microsoft.com/office/drawing/2014/main" id="{7D70BAE9-4A57-441D-A54D-F0C9877B0C47}"/>
                </a:ext>
              </a:extLst>
            </p:cNvPr>
            <p:cNvCxnSpPr>
              <a:cxnSpLocks/>
            </p:cNvCxnSpPr>
            <p:nvPr/>
          </p:nvCxnSpPr>
          <p:spPr>
            <a:xfrm>
              <a:off x="6896100" y="1055716"/>
              <a:ext cx="2247900" cy="0"/>
            </a:xfrm>
            <a:prstGeom prst="line">
              <a:avLst/>
            </a:prstGeom>
            <a:ln w="38100">
              <a:solidFill>
                <a:srgbClr val="FFC731"/>
              </a:solidFill>
            </a:ln>
          </p:spPr>
          <p:style>
            <a:lnRef idx="3">
              <a:schemeClr val="dk1"/>
            </a:lnRef>
            <a:fillRef idx="0">
              <a:schemeClr val="dk1"/>
            </a:fillRef>
            <a:effectRef idx="2">
              <a:schemeClr val="dk1"/>
            </a:effectRef>
            <a:fontRef idx="minor">
              <a:schemeClr val="tx1"/>
            </a:fontRef>
          </p:style>
        </p:cxnSp>
        <p:cxnSp>
          <p:nvCxnSpPr>
            <p:cNvPr id="13" name="직선 연결선 12">
              <a:extLst>
                <a:ext uri="{FF2B5EF4-FFF2-40B4-BE49-F238E27FC236}">
                  <a16:creationId xmlns:a16="http://schemas.microsoft.com/office/drawing/2014/main" id="{CD485152-B7F1-4202-A0CC-C134F722A843}"/>
                </a:ext>
              </a:extLst>
            </p:cNvPr>
            <p:cNvCxnSpPr>
              <a:cxnSpLocks/>
            </p:cNvCxnSpPr>
            <p:nvPr/>
          </p:nvCxnSpPr>
          <p:spPr>
            <a:xfrm>
              <a:off x="4572000" y="1055716"/>
              <a:ext cx="2324100" cy="0"/>
            </a:xfrm>
            <a:prstGeom prst="line">
              <a:avLst/>
            </a:prstGeom>
            <a:ln w="38100">
              <a:solidFill>
                <a:srgbClr val="489EAB"/>
              </a:solidFill>
            </a:ln>
          </p:spPr>
          <p:style>
            <a:lnRef idx="3">
              <a:schemeClr val="dk1"/>
            </a:lnRef>
            <a:fillRef idx="0">
              <a:schemeClr val="dk1"/>
            </a:fillRef>
            <a:effectRef idx="2">
              <a:schemeClr val="dk1"/>
            </a:effectRef>
            <a:fontRef idx="minor">
              <a:schemeClr val="tx1"/>
            </a:fontRef>
          </p:style>
        </p:cxnSp>
      </p:grpSp>
      <p:sp>
        <p:nvSpPr>
          <p:cNvPr id="4" name="슬라이드 번호 개체 틀 3"/>
          <p:cNvSpPr>
            <a:spLocks noGrp="1"/>
          </p:cNvSpPr>
          <p:nvPr>
            <p:ph type="sldNum" sz="quarter" idx="12"/>
          </p:nvPr>
        </p:nvSpPr>
        <p:spPr/>
        <p:txBody>
          <a:bodyPr/>
          <a:lstStyle/>
          <a:p>
            <a:fld id="{904D251B-C949-4215-B7F2-EBF592B9FCF5}" type="slidenum">
              <a:rPr lang="ko-KR" altLang="en-US" smtClean="0"/>
              <a:pPr/>
              <a:t>2</a:t>
            </a:fld>
            <a:r>
              <a:rPr lang="en-US" altLang="ko-KR" smtClean="0"/>
              <a:t>/26</a:t>
            </a:r>
            <a:endParaRPr lang="ko-KR" altLang="en-US" dirty="0"/>
          </a:p>
        </p:txBody>
      </p:sp>
    </p:spTree>
    <p:extLst>
      <p:ext uri="{BB962C8B-B14F-4D97-AF65-F5344CB8AC3E}">
        <p14:creationId xmlns:p14="http://schemas.microsoft.com/office/powerpoint/2010/main" val="153350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20</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AMES Mutagenicity</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79557" y="2199286"/>
            <a:ext cx="7584886" cy="3600000"/>
          </a:xfrm>
          <a:prstGeom prst="rect">
            <a:avLst/>
          </a:prstGeom>
        </p:spPr>
      </p:pic>
    </p:spTree>
    <p:extLst>
      <p:ext uri="{BB962C8B-B14F-4D97-AF65-F5344CB8AC3E}">
        <p14:creationId xmlns:p14="http://schemas.microsoft.com/office/powerpoint/2010/main" val="315507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21</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err="1" smtClean="0"/>
              <a:t>hERG</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69798" y="2254523"/>
            <a:ext cx="7604404" cy="3600000"/>
          </a:xfrm>
          <a:prstGeom prst="rect">
            <a:avLst/>
          </a:prstGeom>
        </p:spPr>
      </p:pic>
    </p:spTree>
    <p:extLst>
      <p:ext uri="{BB962C8B-B14F-4D97-AF65-F5344CB8AC3E}">
        <p14:creationId xmlns:p14="http://schemas.microsoft.com/office/powerpoint/2010/main" val="134776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22</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Multi-Class</a:t>
            </a:r>
            <a:r>
              <a:rPr lang="en-US" altLang="ko-KR" dirty="0"/>
              <a:t> Classification: </a:t>
            </a:r>
            <a:r>
              <a:rPr lang="en-US" altLang="ko-KR" dirty="0" smtClean="0"/>
              <a:t>Acute Oral Toxicity</a:t>
            </a:r>
            <a:r>
              <a:rPr lang="ko-KR" altLang="en-US" dirty="0" smtClean="0"/>
              <a:t> </a:t>
            </a:r>
            <a:r>
              <a:rPr lang="en-US" altLang="ko-KR" dirty="0" smtClean="0"/>
              <a:t>(EPA, GHS)</a:t>
            </a:r>
            <a:endParaRPr lang="ko-KR" altLang="en-US" dirty="0"/>
          </a:p>
        </p:txBody>
      </p:sp>
    </p:spTree>
    <p:extLst>
      <p:ext uri="{BB962C8B-B14F-4D97-AF65-F5344CB8AC3E}">
        <p14:creationId xmlns:p14="http://schemas.microsoft.com/office/powerpoint/2010/main" val="425834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23</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Toxicity(</a:t>
            </a:r>
            <a:r>
              <a:rPr lang="en-US" altLang="ko-KR" dirty="0" err="1"/>
              <a:t>EPA_category</a:t>
            </a:r>
            <a:r>
              <a:rPr lang="en-US" altLang="ko-KR" dirty="0" smtClean="0"/>
              <a:t>)</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254523"/>
            <a:ext cx="7577800" cy="3600000"/>
          </a:xfrm>
          <a:prstGeom prst="rect">
            <a:avLst/>
          </a:prstGeom>
        </p:spPr>
      </p:pic>
    </p:spTree>
    <p:extLst>
      <p:ext uri="{BB962C8B-B14F-4D97-AF65-F5344CB8AC3E}">
        <p14:creationId xmlns:p14="http://schemas.microsoft.com/office/powerpoint/2010/main" val="258136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24</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a:t>
            </a:r>
            <a:r>
              <a:rPr lang="en-US" altLang="ko-KR" dirty="0" err="1" smtClean="0"/>
              <a:t>GHS_category</a:t>
            </a:r>
            <a:r>
              <a:rPr lang="en-US" altLang="ko-KR" dirty="0" smtClean="0"/>
              <a:t>)</a:t>
            </a:r>
            <a:endParaRPr lang="en-US" altLang="ko-KR" dirty="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52208" y="2254523"/>
            <a:ext cx="7577800" cy="3600000"/>
          </a:xfrm>
          <a:prstGeom prst="rect">
            <a:avLst/>
          </a:prstGeom>
        </p:spPr>
      </p:pic>
    </p:spTree>
    <p:extLst>
      <p:ext uri="{BB962C8B-B14F-4D97-AF65-F5344CB8AC3E}">
        <p14:creationId xmlns:p14="http://schemas.microsoft.com/office/powerpoint/2010/main" val="221969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pPr fontAlgn="base"/>
            <a:r>
              <a:rPr lang="en-US" altLang="ko-KR" dirty="0" smtClean="0"/>
              <a:t>- </a:t>
            </a:r>
            <a:r>
              <a:rPr lang="en-US" altLang="ko-KR" dirty="0"/>
              <a:t>Regression: Acute Oral Toxicity(LD50)</a:t>
            </a:r>
          </a:p>
        </p:txBody>
      </p:sp>
      <p:pic>
        <p:nvPicPr>
          <p:cNvPr id="6148" name="Picture 4" descr="회귀 모델에 대한 성능 평가 지표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608" y="3446205"/>
            <a:ext cx="571500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2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26</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Toxicity(LD50)</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05933" y="2254523"/>
            <a:ext cx="7532133" cy="3600000"/>
          </a:xfrm>
          <a:prstGeom prst="rect">
            <a:avLst/>
          </a:prstGeom>
        </p:spPr>
      </p:pic>
    </p:spTree>
    <p:extLst>
      <p:ext uri="{BB962C8B-B14F-4D97-AF65-F5344CB8AC3E}">
        <p14:creationId xmlns:p14="http://schemas.microsoft.com/office/powerpoint/2010/main" val="42155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27</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1) Accuracy</a:t>
            </a:r>
            <a:endParaRPr lang="ko-KR" altLang="en-US" dirty="0"/>
          </a:p>
        </p:txBody>
      </p:sp>
      <p:pic>
        <p:nvPicPr>
          <p:cNvPr id="3" name="그림 2"/>
          <p:cNvPicPr>
            <a:picLocks noChangeAspect="1"/>
          </p:cNvPicPr>
          <p:nvPr/>
        </p:nvPicPr>
        <p:blipFill>
          <a:blip r:embed="rId3"/>
          <a:stretch>
            <a:fillRect/>
          </a:stretch>
        </p:blipFill>
        <p:spPr>
          <a:xfrm>
            <a:off x="1970284" y="1839786"/>
            <a:ext cx="5141647" cy="1522198"/>
          </a:xfrm>
          <a:prstGeom prst="rect">
            <a:avLst/>
          </a:prstGeom>
        </p:spPr>
      </p:pic>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2) Balanced Accuracy</a:t>
            </a:r>
            <a:endParaRPr lang="ko-KR" altLang="en-US" dirty="0"/>
          </a:p>
        </p:txBody>
      </p:sp>
      <p:pic>
        <p:nvPicPr>
          <p:cNvPr id="6" name="그림 5"/>
          <p:cNvPicPr>
            <a:picLocks noChangeAspect="1"/>
          </p:cNvPicPr>
          <p:nvPr/>
        </p:nvPicPr>
        <p:blipFill>
          <a:blip r:embed="rId4"/>
          <a:stretch>
            <a:fillRect/>
          </a:stretch>
        </p:blipFill>
        <p:spPr>
          <a:xfrm>
            <a:off x="1214050" y="4702430"/>
            <a:ext cx="6715899" cy="1494524"/>
          </a:xfrm>
          <a:prstGeom prst="rect">
            <a:avLst/>
          </a:prstGeom>
        </p:spPr>
      </p:pic>
    </p:spTree>
    <p:extLst>
      <p:ext uri="{BB962C8B-B14F-4D97-AF65-F5344CB8AC3E}">
        <p14:creationId xmlns:p14="http://schemas.microsoft.com/office/powerpoint/2010/main" val="371296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28</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3) Recall</a:t>
            </a:r>
            <a:endParaRPr lang="ko-KR" altLang="en-US" dirty="0"/>
          </a:p>
        </p:txBody>
      </p:sp>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4) Precision</a:t>
            </a:r>
            <a:endParaRPr lang="ko-KR" altLang="en-US" dirty="0"/>
          </a:p>
        </p:txBody>
      </p:sp>
      <p:pic>
        <p:nvPicPr>
          <p:cNvPr id="7" name="그림 6"/>
          <p:cNvPicPr>
            <a:picLocks noChangeAspect="1"/>
          </p:cNvPicPr>
          <p:nvPr/>
        </p:nvPicPr>
        <p:blipFill>
          <a:blip r:embed="rId3"/>
          <a:stretch>
            <a:fillRect/>
          </a:stretch>
        </p:blipFill>
        <p:spPr>
          <a:xfrm>
            <a:off x="2012563" y="1839786"/>
            <a:ext cx="5118872" cy="1522970"/>
          </a:xfrm>
          <a:prstGeom prst="rect">
            <a:avLst/>
          </a:prstGeom>
        </p:spPr>
      </p:pic>
      <p:pic>
        <p:nvPicPr>
          <p:cNvPr id="9" name="그림 8"/>
          <p:cNvPicPr>
            <a:picLocks noChangeAspect="1"/>
          </p:cNvPicPr>
          <p:nvPr/>
        </p:nvPicPr>
        <p:blipFill>
          <a:blip r:embed="rId4"/>
          <a:stretch>
            <a:fillRect/>
          </a:stretch>
        </p:blipFill>
        <p:spPr>
          <a:xfrm>
            <a:off x="1452773" y="4315256"/>
            <a:ext cx="6176667" cy="1656063"/>
          </a:xfrm>
          <a:prstGeom prst="rect">
            <a:avLst/>
          </a:prstGeom>
        </p:spPr>
      </p:pic>
    </p:spTree>
    <p:extLst>
      <p:ext uri="{BB962C8B-B14F-4D97-AF65-F5344CB8AC3E}">
        <p14:creationId xmlns:p14="http://schemas.microsoft.com/office/powerpoint/2010/main" val="90285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5) F1</a:t>
            </a:r>
            <a:endParaRPr lang="ko-KR" altLang="en-US" dirty="0"/>
          </a:p>
        </p:txBody>
      </p:sp>
      <p:pic>
        <p:nvPicPr>
          <p:cNvPr id="3" name="그림 2"/>
          <p:cNvPicPr>
            <a:picLocks noChangeAspect="1"/>
          </p:cNvPicPr>
          <p:nvPr/>
        </p:nvPicPr>
        <p:blipFill>
          <a:blip r:embed="rId3"/>
          <a:stretch>
            <a:fillRect/>
          </a:stretch>
        </p:blipFill>
        <p:spPr>
          <a:xfrm>
            <a:off x="1201565" y="2622206"/>
            <a:ext cx="6746186" cy="1850939"/>
          </a:xfrm>
          <a:prstGeom prst="rect">
            <a:avLst/>
          </a:prstGeom>
        </p:spPr>
      </p:pic>
    </p:spTree>
    <p:extLst>
      <p:ext uri="{BB962C8B-B14F-4D97-AF65-F5344CB8AC3E}">
        <p14:creationId xmlns:p14="http://schemas.microsoft.com/office/powerpoint/2010/main" val="35600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Background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a:t>
            </a:fld>
            <a:r>
              <a:rPr lang="en-US" altLang="ko-KR" smtClean="0"/>
              <a:t>/26</a:t>
            </a:r>
            <a:endParaRPr lang="ko-KR" altLang="en-US" dirty="0"/>
          </a:p>
        </p:txBody>
      </p:sp>
    </p:spTree>
    <p:extLst>
      <p:ext uri="{BB962C8B-B14F-4D97-AF65-F5344CB8AC3E}">
        <p14:creationId xmlns:p14="http://schemas.microsoft.com/office/powerpoint/2010/main" val="118561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 &amp; Discussion</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30</a:t>
            </a:fld>
            <a:r>
              <a:rPr lang="en-US" altLang="ko-KR" smtClean="0"/>
              <a:t>/26</a:t>
            </a:r>
            <a:endParaRPr lang="ko-KR" altLang="en-US" dirty="0"/>
          </a:p>
        </p:txBody>
      </p:sp>
    </p:spTree>
    <p:extLst>
      <p:ext uri="{BB962C8B-B14F-4D97-AF65-F5344CB8AC3E}">
        <p14:creationId xmlns:p14="http://schemas.microsoft.com/office/powerpoint/2010/main" val="33985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In vitro </a:t>
            </a:r>
            <a:r>
              <a:rPr lang="en-US" altLang="ko-KR" dirty="0" smtClean="0"/>
              <a:t>validation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200"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t>Total 14 compounds are selected from KCB library.</a:t>
            </a:r>
          </a:p>
          <a:p>
            <a:r>
              <a:rPr lang="en-US" altLang="ko-KR" sz="2000" dirty="0" smtClean="0">
                <a:sym typeface="Wingdings" panose="05000000000000000000" pitchFamily="2" charset="2"/>
              </a:rPr>
              <a:t> 12 compounds are experimentally </a:t>
            </a:r>
            <a:r>
              <a:rPr lang="en-US" altLang="ko-KR" sz="2000" dirty="0" smtClean="0"/>
              <a:t>validated. (two compounds were unavailable.)</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31</a:t>
            </a:fld>
            <a:r>
              <a:rPr lang="en-US" altLang="ko-KR" smtClean="0"/>
              <a:t>/26</a:t>
            </a:r>
            <a:endParaRPr lang="ko-KR" altLang="en-US" dirty="0"/>
          </a:p>
        </p:txBody>
      </p:sp>
      <p:sp>
        <p:nvSpPr>
          <p:cNvPr id="13" name="TextBox 12"/>
          <p:cNvSpPr txBox="1"/>
          <p:nvPr/>
        </p:nvSpPr>
        <p:spPr>
          <a:xfrm>
            <a:off x="4770120" y="2503054"/>
            <a:ext cx="4297680" cy="1938992"/>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t>Among them, 4 compounds were </a:t>
            </a:r>
            <a:r>
              <a:rPr lang="en-US" altLang="ko-KR" sz="2000" dirty="0" err="1" smtClean="0"/>
              <a:t>hERG</a:t>
            </a:r>
            <a:r>
              <a:rPr lang="en-US" altLang="ko-KR" sz="2000" dirty="0" smtClean="0"/>
              <a:t> inhibitors.</a:t>
            </a:r>
          </a:p>
          <a:p>
            <a:r>
              <a:rPr lang="en-US" altLang="ko-KR" sz="2000" dirty="0" smtClean="0"/>
              <a:t>(3 moderate, 1 strong)</a:t>
            </a:r>
          </a:p>
          <a:p>
            <a:pPr marL="342900" indent="-342900">
              <a:buFont typeface="Arial" panose="020B0604020202020204" pitchFamily="34" charset="0"/>
              <a:buChar char="•"/>
            </a:pPr>
            <a:r>
              <a:rPr lang="en-US" altLang="ko-KR" sz="2000" dirty="0" smtClean="0"/>
              <a:t>Hit rate = 33% </a:t>
            </a:r>
          </a:p>
          <a:p>
            <a:r>
              <a:rPr lang="en-US" altLang="ko-KR" sz="2000" dirty="0" smtClean="0"/>
              <a:t>(Random hit rate = 10.81%*)</a:t>
            </a:r>
          </a:p>
          <a:p>
            <a:endParaRPr lang="en-US" altLang="ko-KR" sz="2000" dirty="0"/>
          </a:p>
        </p:txBody>
      </p:sp>
      <p:sp>
        <p:nvSpPr>
          <p:cNvPr id="12" name="TextBox 11"/>
          <p:cNvSpPr txBox="1"/>
          <p:nvPr/>
        </p:nvSpPr>
        <p:spPr>
          <a:xfrm>
            <a:off x="589280" y="6395720"/>
            <a:ext cx="6977679" cy="307777"/>
          </a:xfrm>
          <a:prstGeom prst="rect">
            <a:avLst/>
          </a:prstGeom>
          <a:noFill/>
        </p:spPr>
        <p:txBody>
          <a:bodyPr wrap="none" rtlCol="0">
            <a:spAutoFit/>
          </a:bodyPr>
          <a:lstStyle/>
          <a:p>
            <a:r>
              <a:rPr lang="en-US" altLang="ko-KR" sz="1400" dirty="0"/>
              <a:t>* Hai-</a:t>
            </a:r>
            <a:r>
              <a:rPr lang="en-US" altLang="ko-KR" sz="1400" dirty="0" err="1"/>
              <a:t>bo</a:t>
            </a:r>
            <a:r>
              <a:rPr lang="en-US" altLang="ko-KR" sz="1400" dirty="0"/>
              <a:t> </a:t>
            </a:r>
            <a:r>
              <a:rPr lang="en-US" altLang="ko-KR" sz="1400" dirty="0" smtClean="0"/>
              <a:t>YU et al. </a:t>
            </a:r>
            <a:r>
              <a:rPr lang="pt-BR" altLang="ko-KR" sz="1400" dirty="0"/>
              <a:t>Acta Pharmacologica Sinica (2016) 37: 111−123; doi: 10.1038/aps.2015.143</a:t>
            </a:r>
            <a:endParaRPr lang="ko-KR" altLang="en-US" sz="1400" dirty="0"/>
          </a:p>
        </p:txBody>
      </p:sp>
      <p:sp>
        <p:nvSpPr>
          <p:cNvPr id="15" name="직사각형 14"/>
          <p:cNvSpPr/>
          <p:nvPr/>
        </p:nvSpPr>
        <p:spPr>
          <a:xfrm>
            <a:off x="609600" y="5624175"/>
            <a:ext cx="8585200" cy="646331"/>
          </a:xfrm>
          <a:prstGeom prst="rect">
            <a:avLst/>
          </a:prstGeom>
        </p:spPr>
        <p:txBody>
          <a:bodyPr wrap="square">
            <a:spAutoFit/>
          </a:bodyPr>
          <a:lstStyle/>
          <a:p>
            <a:r>
              <a:rPr lang="en-US" altLang="ko-KR" b="1" dirty="0" smtClean="0"/>
              <a:t>Showed high hit rate even though the selected compounds are not easy to classify.</a:t>
            </a:r>
          </a:p>
          <a:p>
            <a:r>
              <a:rPr lang="en-US" altLang="ko-KR" b="1" dirty="0" smtClean="0">
                <a:sym typeface="Wingdings" panose="05000000000000000000" pitchFamily="2" charset="2"/>
              </a:rPr>
              <a:t> </a:t>
            </a:r>
            <a:r>
              <a:rPr lang="en-US" altLang="ko-KR" b="1" dirty="0" err="1" smtClean="0">
                <a:sym typeface="Wingdings" panose="05000000000000000000" pitchFamily="2" charset="2"/>
              </a:rPr>
              <a:t>BayeshERG</a:t>
            </a:r>
            <a:r>
              <a:rPr lang="en-US" altLang="ko-KR" b="1" dirty="0" smtClean="0">
                <a:sym typeface="Wingdings" panose="05000000000000000000" pitchFamily="2" charset="2"/>
              </a:rPr>
              <a:t> showed robust performance!</a:t>
            </a:r>
            <a:r>
              <a:rPr lang="en-US" altLang="ko-KR" b="1" dirty="0" smtClean="0"/>
              <a:t> </a:t>
            </a:r>
            <a:endParaRPr lang="en-US" altLang="ko-KR" b="1" dirty="0"/>
          </a:p>
        </p:txBody>
      </p:sp>
      <p:graphicFrame>
        <p:nvGraphicFramePr>
          <p:cNvPr id="16" name="표 15"/>
          <p:cNvGraphicFramePr>
            <a:graphicFrameLocks noGrp="1"/>
          </p:cNvGraphicFramePr>
          <p:nvPr>
            <p:extLst>
              <p:ext uri="{D42A27DB-BD31-4B8C-83A1-F6EECF244321}">
                <p14:modId xmlns:p14="http://schemas.microsoft.com/office/powerpoint/2010/main" val="2383398077"/>
              </p:ext>
            </p:extLst>
          </p:nvPr>
        </p:nvGraphicFramePr>
        <p:xfrm>
          <a:off x="87630" y="1873251"/>
          <a:ext cx="4626608" cy="3704594"/>
        </p:xfrm>
        <a:graphic>
          <a:graphicData uri="http://schemas.openxmlformats.org/drawingml/2006/table">
            <a:tbl>
              <a:tblPr>
                <a:tableStyleId>{5940675A-B579-460E-94D1-54222C63F5DA}</a:tableStyleId>
              </a:tblPr>
              <a:tblGrid>
                <a:gridCol w="660944">
                  <a:extLst>
                    <a:ext uri="{9D8B030D-6E8A-4147-A177-3AD203B41FA5}">
                      <a16:colId xmlns:a16="http://schemas.microsoft.com/office/drawing/2014/main" val="2879724012"/>
                    </a:ext>
                  </a:extLst>
                </a:gridCol>
                <a:gridCol w="660944">
                  <a:extLst>
                    <a:ext uri="{9D8B030D-6E8A-4147-A177-3AD203B41FA5}">
                      <a16:colId xmlns:a16="http://schemas.microsoft.com/office/drawing/2014/main" val="408825600"/>
                    </a:ext>
                  </a:extLst>
                </a:gridCol>
                <a:gridCol w="660944">
                  <a:extLst>
                    <a:ext uri="{9D8B030D-6E8A-4147-A177-3AD203B41FA5}">
                      <a16:colId xmlns:a16="http://schemas.microsoft.com/office/drawing/2014/main" val="3480196747"/>
                    </a:ext>
                  </a:extLst>
                </a:gridCol>
                <a:gridCol w="660944">
                  <a:extLst>
                    <a:ext uri="{9D8B030D-6E8A-4147-A177-3AD203B41FA5}">
                      <a16:colId xmlns:a16="http://schemas.microsoft.com/office/drawing/2014/main" val="1167232975"/>
                    </a:ext>
                  </a:extLst>
                </a:gridCol>
                <a:gridCol w="660944">
                  <a:extLst>
                    <a:ext uri="{9D8B030D-6E8A-4147-A177-3AD203B41FA5}">
                      <a16:colId xmlns:a16="http://schemas.microsoft.com/office/drawing/2014/main" val="1874727678"/>
                    </a:ext>
                  </a:extLst>
                </a:gridCol>
                <a:gridCol w="660944">
                  <a:extLst>
                    <a:ext uri="{9D8B030D-6E8A-4147-A177-3AD203B41FA5}">
                      <a16:colId xmlns:a16="http://schemas.microsoft.com/office/drawing/2014/main" val="2841628348"/>
                    </a:ext>
                  </a:extLst>
                </a:gridCol>
                <a:gridCol w="660944">
                  <a:extLst>
                    <a:ext uri="{9D8B030D-6E8A-4147-A177-3AD203B41FA5}">
                      <a16:colId xmlns:a16="http://schemas.microsoft.com/office/drawing/2014/main" val="1155293599"/>
                    </a:ext>
                  </a:extLst>
                </a:gridCol>
              </a:tblGrid>
              <a:tr h="265574">
                <a:tc>
                  <a:txBody>
                    <a:bodyPr/>
                    <a:lstStyle/>
                    <a:p>
                      <a:pPr algn="ctr" fontAlgn="ctr"/>
                      <a:r>
                        <a:rPr lang="ko-KR" altLang="en-US" sz="1050" b="1" u="none" strike="noStrike" dirty="0">
                          <a:effectLst/>
                        </a:rPr>
                        <a:t>실험</a:t>
                      </a:r>
                      <a:r>
                        <a:rPr lang="en-US" sz="1050" b="1" u="none" strike="noStrike" dirty="0">
                          <a:effectLst/>
                        </a:rPr>
                        <a:t>ID</a:t>
                      </a:r>
                      <a:endParaRPr lang="en-US" sz="10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sz="1050" b="1" u="none" strike="noStrike">
                          <a:effectLst/>
                        </a:rPr>
                        <a:t>IC50(uM)</a:t>
                      </a:r>
                      <a:endParaRPr lang="en-US" sz="1050" b="1"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sz="1050" b="1" u="none" strike="noStrike">
                          <a:effectLst/>
                        </a:rPr>
                        <a:t>EXP_pred</a:t>
                      </a:r>
                      <a:endParaRPr lang="en-US" sz="1050" b="1"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sz="1050" b="1" u="none" strike="noStrike" dirty="0" err="1">
                          <a:effectLst/>
                        </a:rPr>
                        <a:t>IMP_pred</a:t>
                      </a:r>
                      <a:endParaRPr lang="en-US" sz="10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sz="1050" b="1" u="none" strike="noStrike" dirty="0" err="1">
                          <a:effectLst/>
                        </a:rPr>
                        <a:t>pred-hERG</a:t>
                      </a:r>
                      <a:endParaRPr lang="en-US" sz="10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sz="1050" b="1" u="none" strike="noStrike" dirty="0" err="1">
                          <a:effectLst/>
                        </a:rPr>
                        <a:t>DeepHIT</a:t>
                      </a:r>
                      <a:endParaRPr lang="en-US" sz="10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sz="1050" b="1" u="none" strike="noStrike" dirty="0">
                          <a:effectLst/>
                        </a:rPr>
                        <a:t>z-test</a:t>
                      </a:r>
                      <a:endParaRPr lang="en-US" sz="105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extLst>
                  <a:ext uri="{0D108BD9-81ED-4DB2-BD59-A6C34878D82A}">
                    <a16:rowId xmlns:a16="http://schemas.microsoft.com/office/drawing/2014/main" val="2641962132"/>
                  </a:ext>
                </a:extLst>
              </a:tr>
              <a:tr h="286585">
                <a:tc>
                  <a:txBody>
                    <a:bodyPr/>
                    <a:lstStyle/>
                    <a:p>
                      <a:pPr algn="ctr" fontAlgn="ctr"/>
                      <a:r>
                        <a:rPr lang="en-US" sz="900" u="none" strike="noStrike" dirty="0">
                          <a:effectLst/>
                        </a:rPr>
                        <a:t>CPK-M1-013847-H03</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900" u="none" strike="noStrike" dirty="0">
                          <a:effectLst/>
                        </a:rPr>
                        <a:t>3.101</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0.968067</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0.979039</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sz="1050" u="none" strike="noStrike" dirty="0" smtClean="0">
                          <a:effectLst/>
                        </a:rPr>
                        <a:t>0</a:t>
                      </a:r>
                      <a:endParaRPr lang="en-US"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6</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extLst>
                  <a:ext uri="{0D108BD9-81ED-4DB2-BD59-A6C34878D82A}">
                    <a16:rowId xmlns:a16="http://schemas.microsoft.com/office/drawing/2014/main" val="3028459876"/>
                  </a:ext>
                </a:extLst>
              </a:tr>
              <a:tr h="286585">
                <a:tc>
                  <a:txBody>
                    <a:bodyPr/>
                    <a:lstStyle/>
                    <a:p>
                      <a:pPr algn="ctr" fontAlgn="ctr"/>
                      <a:r>
                        <a:rPr lang="en-US" sz="900" u="none" strike="noStrike">
                          <a:effectLst/>
                        </a:rPr>
                        <a:t>CPK-M1-013847-B04</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900" u="none" strike="noStrike" dirty="0">
                          <a:effectLst/>
                        </a:rPr>
                        <a:t>32.44</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0.993738</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0.995141</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mn-ea"/>
                      </a:endParaRPr>
                    </a:p>
                  </a:txBody>
                  <a:tcPr marL="6122" marR="6122" marT="6122" marB="0" anchor="ctr"/>
                </a:tc>
                <a:tc>
                  <a:txBody>
                    <a:bodyPr/>
                    <a:lstStyle/>
                    <a:p>
                      <a:pPr algn="ctr" fontAlgn="ctr"/>
                      <a:r>
                        <a:rPr lang="en-US" altLang="ko-KR" sz="1050" u="none" strike="noStrike" dirty="0">
                          <a:effectLst/>
                        </a:rPr>
                        <a:t>4</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extLst>
                  <a:ext uri="{0D108BD9-81ED-4DB2-BD59-A6C34878D82A}">
                    <a16:rowId xmlns:a16="http://schemas.microsoft.com/office/drawing/2014/main" val="144018075"/>
                  </a:ext>
                </a:extLst>
              </a:tr>
              <a:tr h="286585">
                <a:tc>
                  <a:txBody>
                    <a:bodyPr/>
                    <a:lstStyle/>
                    <a:p>
                      <a:pPr algn="ctr" fontAlgn="ctr"/>
                      <a:r>
                        <a:rPr lang="en-US" sz="900" u="none" strike="noStrike">
                          <a:effectLst/>
                        </a:rPr>
                        <a:t>CPK-M1-013847-F03</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900" u="none" strike="noStrike">
                          <a:effectLst/>
                        </a:rPr>
                        <a:t>&gt;10</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0.96549</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0.963039</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50" u="none" strike="noStrike" dirty="0" smtClean="0">
                          <a:effectLst/>
                        </a:rPr>
                        <a:t>0</a:t>
                      </a:r>
                      <a:endParaRPr lang="en-US" altLang="ko-KR" sz="1050" b="0" i="0" u="none" strike="noStrike" dirty="0" smtClean="0">
                        <a:solidFill>
                          <a:srgbClr val="000000"/>
                        </a:solidFill>
                        <a:effectLst/>
                        <a:latin typeface="맑은 고딕" panose="020B0503020000020004" pitchFamily="50" charset="-127"/>
                        <a:ea typeface="+mn-ea"/>
                      </a:endParaRPr>
                    </a:p>
                  </a:txBody>
                  <a:tcPr marL="6122" marR="6122" marT="6122" marB="0" anchor="ctr"/>
                </a:tc>
                <a:tc>
                  <a:txBody>
                    <a:bodyPr/>
                    <a:lstStyle/>
                    <a:p>
                      <a:pPr algn="ctr" fontAlgn="ctr"/>
                      <a:r>
                        <a:rPr lang="en-US" altLang="ko-KR" sz="1050" u="none" strike="noStrike">
                          <a:effectLst/>
                        </a:rPr>
                        <a:t>4</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extLst>
                  <a:ext uri="{0D108BD9-81ED-4DB2-BD59-A6C34878D82A}">
                    <a16:rowId xmlns:a16="http://schemas.microsoft.com/office/drawing/2014/main" val="1458561980"/>
                  </a:ext>
                </a:extLst>
              </a:tr>
              <a:tr h="286585">
                <a:tc>
                  <a:txBody>
                    <a:bodyPr/>
                    <a:lstStyle/>
                    <a:p>
                      <a:pPr algn="ctr" fontAlgn="ctr"/>
                      <a:r>
                        <a:rPr lang="en-US" sz="900" u="none" strike="noStrike">
                          <a:effectLst/>
                        </a:rPr>
                        <a:t>CPK-M1-013847-B03</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900" u="none" strike="noStrike">
                          <a:effectLst/>
                        </a:rPr>
                        <a:t>&gt;10</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0.976846</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0.98758</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050" u="none" strike="noStrike" dirty="0" smtClean="0">
                          <a:effectLst/>
                        </a:rPr>
                        <a:t>0</a:t>
                      </a:r>
                      <a:endParaRPr lang="en-US" altLang="ko-KR" sz="1050" b="0" i="0" u="none" strike="noStrike" dirty="0" smtClean="0">
                        <a:solidFill>
                          <a:srgbClr val="000000"/>
                        </a:solidFill>
                        <a:effectLst/>
                        <a:latin typeface="맑은 고딕" panose="020B0503020000020004" pitchFamily="50" charset="-127"/>
                        <a:ea typeface="+mn-ea"/>
                      </a:endParaRPr>
                    </a:p>
                  </a:txBody>
                  <a:tcPr marL="6122" marR="6122" marT="6122" marB="0" anchor="ctr"/>
                </a:tc>
                <a:tc>
                  <a:txBody>
                    <a:bodyPr/>
                    <a:lstStyle/>
                    <a:p>
                      <a:pPr algn="ctr" fontAlgn="ctr"/>
                      <a:r>
                        <a:rPr lang="en-US" altLang="ko-KR" sz="1050" u="none" strike="noStrike" dirty="0">
                          <a:effectLst/>
                        </a:rPr>
                        <a:t>4</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extLst>
                  <a:ext uri="{0D108BD9-81ED-4DB2-BD59-A6C34878D82A}">
                    <a16:rowId xmlns:a16="http://schemas.microsoft.com/office/drawing/2014/main" val="150183209"/>
                  </a:ext>
                </a:extLst>
              </a:tr>
              <a:tr h="286585">
                <a:tc>
                  <a:txBody>
                    <a:bodyPr/>
                    <a:lstStyle/>
                    <a:p>
                      <a:pPr algn="ctr" fontAlgn="ctr"/>
                      <a:r>
                        <a:rPr lang="en-US" sz="900" u="none" strike="noStrike">
                          <a:effectLst/>
                        </a:rPr>
                        <a:t>CPK-M1-013847-C04</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900" u="none" strike="noStrike">
                          <a:effectLst/>
                        </a:rPr>
                        <a:t>28.77</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0.989207</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0.984071</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4</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extLst>
                  <a:ext uri="{0D108BD9-81ED-4DB2-BD59-A6C34878D82A}">
                    <a16:rowId xmlns:a16="http://schemas.microsoft.com/office/drawing/2014/main" val="3231067617"/>
                  </a:ext>
                </a:extLst>
              </a:tr>
              <a:tr h="286585">
                <a:tc>
                  <a:txBody>
                    <a:bodyPr/>
                    <a:lstStyle/>
                    <a:p>
                      <a:pPr algn="ctr" fontAlgn="ctr"/>
                      <a:r>
                        <a:rPr lang="en-US" sz="900" u="none" strike="noStrike" dirty="0">
                          <a:effectLst/>
                        </a:rPr>
                        <a:t>CPK-M1-013847-D04</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900" u="none" strike="noStrike" dirty="0">
                          <a:effectLst/>
                        </a:rPr>
                        <a:t>3.987</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0.993087</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0.993624</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3</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extLst>
                  <a:ext uri="{0D108BD9-81ED-4DB2-BD59-A6C34878D82A}">
                    <a16:rowId xmlns:a16="http://schemas.microsoft.com/office/drawing/2014/main" val="2223042200"/>
                  </a:ext>
                </a:extLst>
              </a:tr>
              <a:tr h="286585">
                <a:tc>
                  <a:txBody>
                    <a:bodyPr/>
                    <a:lstStyle/>
                    <a:p>
                      <a:pPr algn="ctr" fontAlgn="ctr"/>
                      <a:r>
                        <a:rPr lang="en-US" sz="900" u="none" strike="noStrike">
                          <a:effectLst/>
                        </a:rPr>
                        <a:t>CPK-M1-013847-D03</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900" u="none" strike="noStrike" dirty="0">
                          <a:effectLst/>
                        </a:rPr>
                        <a:t>59.51</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0.995299</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0.962803</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3</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extLst>
                  <a:ext uri="{0D108BD9-81ED-4DB2-BD59-A6C34878D82A}">
                    <a16:rowId xmlns:a16="http://schemas.microsoft.com/office/drawing/2014/main" val="3663683217"/>
                  </a:ext>
                </a:extLst>
              </a:tr>
              <a:tr h="286585">
                <a:tc>
                  <a:txBody>
                    <a:bodyPr/>
                    <a:lstStyle/>
                    <a:p>
                      <a:pPr algn="ctr" fontAlgn="ctr"/>
                      <a:r>
                        <a:rPr lang="en-US" sz="900" u="none" strike="noStrike" dirty="0">
                          <a:effectLst/>
                        </a:rPr>
                        <a:t>CPK-M1-013847-A03</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900" u="none" strike="noStrike" dirty="0">
                          <a:effectLst/>
                        </a:rPr>
                        <a:t>2.875</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0.997484</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0.996095</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3</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extLst>
                  <a:ext uri="{0D108BD9-81ED-4DB2-BD59-A6C34878D82A}">
                    <a16:rowId xmlns:a16="http://schemas.microsoft.com/office/drawing/2014/main" val="2109925270"/>
                  </a:ext>
                </a:extLst>
              </a:tr>
              <a:tr h="286585">
                <a:tc>
                  <a:txBody>
                    <a:bodyPr/>
                    <a:lstStyle/>
                    <a:p>
                      <a:pPr algn="ctr" fontAlgn="ctr"/>
                      <a:r>
                        <a:rPr lang="en-US" sz="900" u="none" strike="noStrike">
                          <a:effectLst/>
                        </a:rPr>
                        <a:t>CPK-M1-013847-G03</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900" u="none" strike="noStrike">
                          <a:effectLst/>
                        </a:rPr>
                        <a:t>374.4</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0.961118</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0.997282</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3</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extLst>
                  <a:ext uri="{0D108BD9-81ED-4DB2-BD59-A6C34878D82A}">
                    <a16:rowId xmlns:a16="http://schemas.microsoft.com/office/drawing/2014/main" val="3125088985"/>
                  </a:ext>
                </a:extLst>
              </a:tr>
              <a:tr h="286585">
                <a:tc>
                  <a:txBody>
                    <a:bodyPr/>
                    <a:lstStyle/>
                    <a:p>
                      <a:pPr algn="ctr" fontAlgn="ctr"/>
                      <a:r>
                        <a:rPr lang="en-US" sz="900" u="none" strike="noStrike">
                          <a:effectLst/>
                        </a:rPr>
                        <a:t>CPK-M1-013847-E03</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900" u="none" strike="noStrike">
                          <a:effectLst/>
                        </a:rPr>
                        <a:t>623.3</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0.990843</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0.98404</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3</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extLst>
                  <a:ext uri="{0D108BD9-81ED-4DB2-BD59-A6C34878D82A}">
                    <a16:rowId xmlns:a16="http://schemas.microsoft.com/office/drawing/2014/main" val="3362205888"/>
                  </a:ext>
                </a:extLst>
              </a:tr>
              <a:tr h="286585">
                <a:tc>
                  <a:txBody>
                    <a:bodyPr/>
                    <a:lstStyle/>
                    <a:p>
                      <a:pPr algn="ctr" fontAlgn="ctr"/>
                      <a:r>
                        <a:rPr lang="en-US" sz="900" u="none" strike="noStrike" dirty="0">
                          <a:effectLst/>
                        </a:rPr>
                        <a:t>CPK-M1-013847-C03</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900" u="none" strike="noStrike" dirty="0">
                          <a:effectLst/>
                        </a:rPr>
                        <a:t>0.6587</a:t>
                      </a: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0.973066</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0.973784</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tc>
                  <a:txBody>
                    <a:bodyPr/>
                    <a:lstStyle/>
                    <a:p>
                      <a:pPr algn="ctr" fontAlgn="ctr"/>
                      <a:r>
                        <a:rPr lang="en-US" altLang="ko-KR" sz="1050" u="none" strike="noStrike" dirty="0">
                          <a:effectLst/>
                        </a:rPr>
                        <a:t>3</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solidFill>
                      <a:srgbClr val="FFFF00"/>
                    </a:solidFill>
                  </a:tcPr>
                </a:tc>
                <a:extLst>
                  <a:ext uri="{0D108BD9-81ED-4DB2-BD59-A6C34878D82A}">
                    <a16:rowId xmlns:a16="http://schemas.microsoft.com/office/drawing/2014/main" val="2175502587"/>
                  </a:ext>
                </a:extLst>
              </a:tr>
              <a:tr h="286585">
                <a:tc>
                  <a:txBody>
                    <a:bodyPr/>
                    <a:lstStyle/>
                    <a:p>
                      <a:pPr algn="ctr" fontAlgn="ctr"/>
                      <a:r>
                        <a:rPr lang="en-US" sz="900" u="none" strike="noStrike">
                          <a:effectLst/>
                        </a:rPr>
                        <a:t>CPK-M1-013847-A04</a:t>
                      </a:r>
                      <a:endParaRPr lang="en-US"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900" u="none" strike="noStrike">
                          <a:effectLst/>
                        </a:rPr>
                        <a:t>15.97</a:t>
                      </a:r>
                      <a:endParaRPr lang="en-US" altLang="ko-KR" sz="90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0.950741</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0.98311</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a:effectLst/>
                        </a:rPr>
                        <a:t>0</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smtClean="0">
                          <a:effectLst/>
                        </a:rPr>
                        <a:t>0</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tc>
                  <a:txBody>
                    <a:bodyPr/>
                    <a:lstStyle/>
                    <a:p>
                      <a:pPr algn="ctr" fontAlgn="ctr"/>
                      <a:r>
                        <a:rPr lang="en-US" altLang="ko-KR" sz="1050" u="none" strike="noStrike" dirty="0">
                          <a:effectLst/>
                        </a:rPr>
                        <a:t>3</a:t>
                      </a:r>
                      <a:endParaRPr lang="en-US" altLang="ko-KR"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122" marR="6122" marT="6122" marB="0" anchor="ctr"/>
                </a:tc>
                <a:extLst>
                  <a:ext uri="{0D108BD9-81ED-4DB2-BD59-A6C34878D82A}">
                    <a16:rowId xmlns:a16="http://schemas.microsoft.com/office/drawing/2014/main" val="3324240859"/>
                  </a:ext>
                </a:extLst>
              </a:tr>
            </a:tbl>
          </a:graphicData>
        </a:graphic>
      </p:graphicFrame>
    </p:spTree>
    <p:extLst>
      <p:ext uri="{BB962C8B-B14F-4D97-AF65-F5344CB8AC3E}">
        <p14:creationId xmlns:p14="http://schemas.microsoft.com/office/powerpoint/2010/main" val="374934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9144000"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smtClean="0">
                <a:sym typeface="Wingdings" panose="05000000000000000000" pitchFamily="2" charset="2"/>
              </a:rPr>
              <a:t>3 is </a:t>
            </a:r>
            <a:r>
              <a:rPr lang="en-US" altLang="ko-KR" sz="2000" b="1" dirty="0">
                <a:sym typeface="Wingdings" panose="05000000000000000000" pitchFamily="2" charset="2"/>
              </a:rPr>
              <a:t>enriched for both groups</a:t>
            </a:r>
            <a:r>
              <a:rPr lang="en-US" altLang="ko-KR" sz="2000" b="1" dirty="0" smtClean="0">
                <a:sym typeface="Wingdings" panose="05000000000000000000" pitchFamily="2" charset="2"/>
              </a:rPr>
              <a:t>.</a:t>
            </a:r>
          </a:p>
          <a:p>
            <a:pPr marL="457200" indent="-457200">
              <a:buFont typeface="Arial" panose="020B0604020202020204" pitchFamily="34" charset="0"/>
              <a:buChar char="•"/>
            </a:pPr>
            <a:r>
              <a:rPr lang="en-US" altLang="ko-KR" sz="2000" b="1" dirty="0" smtClean="0">
                <a:sym typeface="Wingdings" panose="05000000000000000000" pitchFamily="2" charset="2"/>
              </a:rPr>
              <a:t>Head 4 &amp; 5 are more enriched for positive predictions.</a:t>
            </a:r>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smtClean="0">
                <a:sym typeface="Wingdings" panose="05000000000000000000" pitchFamily="2" charset="2"/>
              </a:rPr>
              <a:t>Head 2 &amp; 7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32</a:t>
            </a:fld>
            <a:r>
              <a:rPr lang="en-US" altLang="ko-KR" smtClean="0"/>
              <a:t>/26</a:t>
            </a:r>
            <a:endParaRPr lang="ko-KR" altLang="en-US" dirty="0"/>
          </a:p>
        </p:txBody>
      </p:sp>
      <p:grpSp>
        <p:nvGrpSpPr>
          <p:cNvPr id="60" name="그룹 59"/>
          <p:cNvGrpSpPr/>
          <p:nvPr/>
        </p:nvGrpSpPr>
        <p:grpSpPr>
          <a:xfrm>
            <a:off x="1" y="1752601"/>
            <a:ext cx="9076266" cy="3733800"/>
            <a:chOff x="314854" y="1903941"/>
            <a:chExt cx="8290844" cy="2921137"/>
          </a:xfrm>
        </p:grpSpPr>
        <p:pic>
          <p:nvPicPr>
            <p:cNvPr id="52" name="그림 51"/>
            <p:cNvPicPr>
              <a:picLocks noChangeAspect="1"/>
            </p:cNvPicPr>
            <p:nvPr/>
          </p:nvPicPr>
          <p:blipFill>
            <a:blip r:embed="rId3"/>
            <a:stretch>
              <a:fillRect/>
            </a:stretch>
          </p:blipFill>
          <p:spPr>
            <a:xfrm>
              <a:off x="324260" y="1924498"/>
              <a:ext cx="2038783" cy="1440000"/>
            </a:xfrm>
            <a:prstGeom prst="rect">
              <a:avLst/>
            </a:prstGeom>
          </p:spPr>
        </p:pic>
        <p:pic>
          <p:nvPicPr>
            <p:cNvPr id="53" name="그림 52"/>
            <p:cNvPicPr>
              <a:picLocks noChangeAspect="1"/>
            </p:cNvPicPr>
            <p:nvPr/>
          </p:nvPicPr>
          <p:blipFill>
            <a:blip r:embed="rId4"/>
            <a:stretch>
              <a:fillRect/>
            </a:stretch>
          </p:blipFill>
          <p:spPr>
            <a:xfrm>
              <a:off x="2351617" y="1939721"/>
              <a:ext cx="2030545" cy="1440000"/>
            </a:xfrm>
            <a:prstGeom prst="rect">
              <a:avLst/>
            </a:prstGeom>
          </p:spPr>
        </p:pic>
        <p:pic>
          <p:nvPicPr>
            <p:cNvPr id="54" name="그림 53"/>
            <p:cNvPicPr>
              <a:picLocks noChangeAspect="1"/>
            </p:cNvPicPr>
            <p:nvPr/>
          </p:nvPicPr>
          <p:blipFill>
            <a:blip r:embed="rId5"/>
            <a:stretch>
              <a:fillRect/>
            </a:stretch>
          </p:blipFill>
          <p:spPr>
            <a:xfrm>
              <a:off x="4395503" y="1903941"/>
              <a:ext cx="2055436" cy="1440000"/>
            </a:xfrm>
            <a:prstGeom prst="rect">
              <a:avLst/>
            </a:prstGeom>
          </p:spPr>
        </p:pic>
        <p:pic>
          <p:nvPicPr>
            <p:cNvPr id="55" name="그림 54"/>
            <p:cNvPicPr>
              <a:picLocks noChangeAspect="1"/>
            </p:cNvPicPr>
            <p:nvPr/>
          </p:nvPicPr>
          <p:blipFill>
            <a:blip r:embed="rId6"/>
            <a:stretch>
              <a:fillRect/>
            </a:stretch>
          </p:blipFill>
          <p:spPr>
            <a:xfrm>
              <a:off x="314854" y="3374088"/>
              <a:ext cx="2074678" cy="1440000"/>
            </a:xfrm>
            <a:prstGeom prst="rect">
              <a:avLst/>
            </a:prstGeom>
          </p:spPr>
        </p:pic>
        <p:pic>
          <p:nvPicPr>
            <p:cNvPr id="56" name="그림 55"/>
            <p:cNvPicPr>
              <a:picLocks noChangeAspect="1"/>
            </p:cNvPicPr>
            <p:nvPr/>
          </p:nvPicPr>
          <p:blipFill>
            <a:blip r:embed="rId7"/>
            <a:stretch>
              <a:fillRect/>
            </a:stretch>
          </p:blipFill>
          <p:spPr>
            <a:xfrm>
              <a:off x="2390450" y="3366641"/>
              <a:ext cx="2019512" cy="1440000"/>
            </a:xfrm>
            <a:prstGeom prst="rect">
              <a:avLst/>
            </a:prstGeom>
          </p:spPr>
        </p:pic>
        <p:pic>
          <p:nvPicPr>
            <p:cNvPr id="57" name="그림 56"/>
            <p:cNvPicPr>
              <a:picLocks noChangeAspect="1"/>
            </p:cNvPicPr>
            <p:nvPr/>
          </p:nvPicPr>
          <p:blipFill>
            <a:blip r:embed="rId8"/>
            <a:stretch>
              <a:fillRect/>
            </a:stretch>
          </p:blipFill>
          <p:spPr>
            <a:xfrm>
              <a:off x="4448582" y="3385078"/>
              <a:ext cx="2041222" cy="1440000"/>
            </a:xfrm>
            <a:prstGeom prst="rect">
              <a:avLst/>
            </a:prstGeom>
          </p:spPr>
        </p:pic>
        <p:pic>
          <p:nvPicPr>
            <p:cNvPr id="58" name="그림 57"/>
            <p:cNvPicPr>
              <a:picLocks noChangeAspect="1"/>
            </p:cNvPicPr>
            <p:nvPr/>
          </p:nvPicPr>
          <p:blipFill>
            <a:blip r:embed="rId9"/>
            <a:stretch>
              <a:fillRect/>
            </a:stretch>
          </p:blipFill>
          <p:spPr>
            <a:xfrm>
              <a:off x="6479116" y="3376816"/>
              <a:ext cx="2126582" cy="1440000"/>
            </a:xfrm>
            <a:prstGeom prst="rect">
              <a:avLst/>
            </a:prstGeom>
          </p:spPr>
        </p:pic>
        <p:pic>
          <p:nvPicPr>
            <p:cNvPr id="59" name="그림 58"/>
            <p:cNvPicPr>
              <a:picLocks noChangeAspect="1"/>
            </p:cNvPicPr>
            <p:nvPr/>
          </p:nvPicPr>
          <p:blipFill>
            <a:blip r:embed="rId10"/>
            <a:stretch>
              <a:fillRect/>
            </a:stretch>
          </p:blipFill>
          <p:spPr>
            <a:xfrm>
              <a:off x="6425144" y="1917170"/>
              <a:ext cx="2161497" cy="1440000"/>
            </a:xfrm>
            <a:prstGeom prst="rect">
              <a:avLst/>
            </a:prstGeom>
          </p:spPr>
        </p:pic>
      </p:grpSp>
    </p:spTree>
    <p:extLst>
      <p:ext uri="{BB962C8B-B14F-4D97-AF65-F5344CB8AC3E}">
        <p14:creationId xmlns:p14="http://schemas.microsoft.com/office/powerpoint/2010/main" val="128110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p:cNvGrpSpPr/>
          <p:nvPr/>
        </p:nvGrpSpPr>
        <p:grpSpPr>
          <a:xfrm>
            <a:off x="1" y="1752601"/>
            <a:ext cx="9076266" cy="3733800"/>
            <a:chOff x="314854" y="1903941"/>
            <a:chExt cx="8290844" cy="2921137"/>
          </a:xfrm>
        </p:grpSpPr>
        <p:pic>
          <p:nvPicPr>
            <p:cNvPr id="31" name="그림 30"/>
            <p:cNvPicPr>
              <a:picLocks noChangeAspect="1"/>
            </p:cNvPicPr>
            <p:nvPr/>
          </p:nvPicPr>
          <p:blipFill>
            <a:blip r:embed="rId3"/>
            <a:stretch>
              <a:fillRect/>
            </a:stretch>
          </p:blipFill>
          <p:spPr>
            <a:xfrm>
              <a:off x="324260" y="1924498"/>
              <a:ext cx="2038783" cy="1440000"/>
            </a:xfrm>
            <a:prstGeom prst="rect">
              <a:avLst/>
            </a:prstGeom>
          </p:spPr>
        </p:pic>
        <p:pic>
          <p:nvPicPr>
            <p:cNvPr id="32" name="그림 31"/>
            <p:cNvPicPr>
              <a:picLocks noChangeAspect="1"/>
            </p:cNvPicPr>
            <p:nvPr/>
          </p:nvPicPr>
          <p:blipFill>
            <a:blip r:embed="rId4"/>
            <a:stretch>
              <a:fillRect/>
            </a:stretch>
          </p:blipFill>
          <p:spPr>
            <a:xfrm>
              <a:off x="2351617" y="1939721"/>
              <a:ext cx="2030545" cy="1440000"/>
            </a:xfrm>
            <a:prstGeom prst="rect">
              <a:avLst/>
            </a:prstGeom>
          </p:spPr>
        </p:pic>
        <p:pic>
          <p:nvPicPr>
            <p:cNvPr id="33" name="그림 32"/>
            <p:cNvPicPr>
              <a:picLocks noChangeAspect="1"/>
            </p:cNvPicPr>
            <p:nvPr/>
          </p:nvPicPr>
          <p:blipFill>
            <a:blip r:embed="rId5"/>
            <a:stretch>
              <a:fillRect/>
            </a:stretch>
          </p:blipFill>
          <p:spPr>
            <a:xfrm>
              <a:off x="4395503" y="1903941"/>
              <a:ext cx="2055436" cy="1440000"/>
            </a:xfrm>
            <a:prstGeom prst="rect">
              <a:avLst/>
            </a:prstGeom>
          </p:spPr>
        </p:pic>
        <p:pic>
          <p:nvPicPr>
            <p:cNvPr id="34" name="그림 33"/>
            <p:cNvPicPr>
              <a:picLocks noChangeAspect="1"/>
            </p:cNvPicPr>
            <p:nvPr/>
          </p:nvPicPr>
          <p:blipFill>
            <a:blip r:embed="rId6"/>
            <a:stretch>
              <a:fillRect/>
            </a:stretch>
          </p:blipFill>
          <p:spPr>
            <a:xfrm>
              <a:off x="314854" y="3374088"/>
              <a:ext cx="2074678" cy="1440000"/>
            </a:xfrm>
            <a:prstGeom prst="rect">
              <a:avLst/>
            </a:prstGeom>
          </p:spPr>
        </p:pic>
        <p:pic>
          <p:nvPicPr>
            <p:cNvPr id="35" name="그림 34"/>
            <p:cNvPicPr>
              <a:picLocks noChangeAspect="1"/>
            </p:cNvPicPr>
            <p:nvPr/>
          </p:nvPicPr>
          <p:blipFill>
            <a:blip r:embed="rId7"/>
            <a:stretch>
              <a:fillRect/>
            </a:stretch>
          </p:blipFill>
          <p:spPr>
            <a:xfrm>
              <a:off x="2390450" y="3366641"/>
              <a:ext cx="2019512" cy="1440000"/>
            </a:xfrm>
            <a:prstGeom prst="rect">
              <a:avLst/>
            </a:prstGeom>
          </p:spPr>
        </p:pic>
        <p:pic>
          <p:nvPicPr>
            <p:cNvPr id="36" name="그림 35"/>
            <p:cNvPicPr>
              <a:picLocks noChangeAspect="1"/>
            </p:cNvPicPr>
            <p:nvPr/>
          </p:nvPicPr>
          <p:blipFill>
            <a:blip r:embed="rId8"/>
            <a:stretch>
              <a:fillRect/>
            </a:stretch>
          </p:blipFill>
          <p:spPr>
            <a:xfrm>
              <a:off x="4448582" y="3385078"/>
              <a:ext cx="2041222" cy="1440000"/>
            </a:xfrm>
            <a:prstGeom prst="rect">
              <a:avLst/>
            </a:prstGeom>
          </p:spPr>
        </p:pic>
        <p:pic>
          <p:nvPicPr>
            <p:cNvPr id="37" name="그림 36"/>
            <p:cNvPicPr>
              <a:picLocks noChangeAspect="1"/>
            </p:cNvPicPr>
            <p:nvPr/>
          </p:nvPicPr>
          <p:blipFill>
            <a:blip r:embed="rId9"/>
            <a:stretch>
              <a:fillRect/>
            </a:stretch>
          </p:blipFill>
          <p:spPr>
            <a:xfrm>
              <a:off x="6479116" y="3376816"/>
              <a:ext cx="2126582" cy="1440000"/>
            </a:xfrm>
            <a:prstGeom prst="rect">
              <a:avLst/>
            </a:prstGeom>
          </p:spPr>
        </p:pic>
        <p:pic>
          <p:nvPicPr>
            <p:cNvPr id="38" name="그림 37"/>
            <p:cNvPicPr>
              <a:picLocks noChangeAspect="1"/>
            </p:cNvPicPr>
            <p:nvPr/>
          </p:nvPicPr>
          <p:blipFill>
            <a:blip r:embed="rId10"/>
            <a:stretch>
              <a:fillRect/>
            </a:stretch>
          </p:blipFill>
          <p:spPr>
            <a:xfrm>
              <a:off x="6425144" y="1917170"/>
              <a:ext cx="2161497" cy="1440000"/>
            </a:xfrm>
            <a:prstGeom prst="rect">
              <a:avLst/>
            </a:prstGeom>
          </p:spPr>
        </p:pic>
      </p:grpSp>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199"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3</a:t>
            </a:r>
            <a:r>
              <a:rPr lang="en-US" altLang="ko-KR" sz="2000" b="1" dirty="0">
                <a:sym typeface="Wingdings" panose="05000000000000000000" pitchFamily="2" charset="2"/>
              </a:rPr>
              <a:t> is enriched for both groups.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FF0000"/>
                </a:solidFill>
                <a:sym typeface="Wingdings" panose="05000000000000000000" pitchFamily="2" charset="2"/>
              </a:rPr>
              <a:t>4</a:t>
            </a:r>
            <a:r>
              <a:rPr lang="en-US" altLang="ko-KR" sz="2000" b="1" dirty="0">
                <a:sym typeface="Wingdings" panose="05000000000000000000" pitchFamily="2" charset="2"/>
              </a:rPr>
              <a:t> &amp; </a:t>
            </a:r>
            <a:r>
              <a:rPr lang="en-US" altLang="ko-KR" sz="2000" b="1" dirty="0">
                <a:solidFill>
                  <a:srgbClr val="FF0000"/>
                </a:solidFill>
                <a:sym typeface="Wingdings" panose="05000000000000000000" pitchFamily="2" charset="2"/>
              </a:rPr>
              <a:t>5</a:t>
            </a:r>
            <a:r>
              <a:rPr lang="en-US" altLang="ko-KR" sz="2000" b="1" dirty="0">
                <a:sym typeface="Wingdings" panose="05000000000000000000" pitchFamily="2" charset="2"/>
              </a:rPr>
              <a:t> are more enriched for positive predictions.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2</a:t>
            </a:r>
            <a:r>
              <a:rPr lang="en-US" altLang="ko-KR" sz="2000" b="1" dirty="0">
                <a:sym typeface="Wingdings" panose="05000000000000000000" pitchFamily="2" charset="2"/>
              </a:rPr>
              <a:t> &amp; </a:t>
            </a:r>
            <a:r>
              <a:rPr lang="en-US" altLang="ko-KR" sz="2000" b="1" dirty="0">
                <a:solidFill>
                  <a:srgbClr val="0000FA"/>
                </a:solidFill>
                <a:sym typeface="Wingdings" panose="05000000000000000000" pitchFamily="2" charset="2"/>
              </a:rPr>
              <a:t>7</a:t>
            </a:r>
            <a:r>
              <a:rPr lang="en-US" altLang="ko-KR" sz="2000" b="1" dirty="0">
                <a:sym typeface="Wingdings" panose="05000000000000000000" pitchFamily="2" charset="2"/>
              </a:rPr>
              <a:t>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33</a:t>
            </a:fld>
            <a:r>
              <a:rPr lang="en-US" altLang="ko-KR" smtClean="0"/>
              <a:t>/26</a:t>
            </a:r>
            <a:endParaRPr lang="ko-KR" altLang="en-US" dirty="0"/>
          </a:p>
        </p:txBody>
      </p:sp>
      <p:sp>
        <p:nvSpPr>
          <p:cNvPr id="3" name="직사각형 2"/>
          <p:cNvSpPr/>
          <p:nvPr/>
        </p:nvSpPr>
        <p:spPr>
          <a:xfrm>
            <a:off x="0" y="1133264"/>
            <a:ext cx="9144000" cy="435313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8489" y="1884356"/>
            <a:ext cx="4167814" cy="2817580"/>
          </a:xfrm>
          <a:prstGeom prst="rect">
            <a:avLst/>
          </a:prstGeom>
        </p:spPr>
      </p:pic>
      <p:sp>
        <p:nvSpPr>
          <p:cNvPr id="22" name="TextBox 21"/>
          <p:cNvSpPr txBox="1"/>
          <p:nvPr/>
        </p:nvSpPr>
        <p:spPr>
          <a:xfrm>
            <a:off x="3033313" y="1442279"/>
            <a:ext cx="2836739" cy="369332"/>
          </a:xfrm>
          <a:prstGeom prst="rect">
            <a:avLst/>
          </a:prstGeom>
          <a:noFill/>
        </p:spPr>
        <p:txBody>
          <a:bodyPr wrap="none" rtlCol="0">
            <a:spAutoFit/>
          </a:bodyPr>
          <a:lstStyle/>
          <a:p>
            <a:r>
              <a:rPr lang="en-US" altLang="ko-KR" b="1" dirty="0" smtClean="0"/>
              <a:t>Attention STD of each head</a:t>
            </a:r>
            <a:endParaRPr lang="ko-KR" altLang="en-US" b="1" dirty="0"/>
          </a:p>
        </p:txBody>
      </p:sp>
    </p:spTree>
    <p:extLst>
      <p:ext uri="{BB962C8B-B14F-4D97-AF65-F5344CB8AC3E}">
        <p14:creationId xmlns:p14="http://schemas.microsoft.com/office/powerpoint/2010/main" val="44249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4800" dirty="0" smtClean="0"/>
              <a:t>Future works</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34</a:t>
            </a:fld>
            <a:r>
              <a:rPr lang="en-US" altLang="ko-KR" smtClean="0"/>
              <a:t>/26</a:t>
            </a:r>
            <a:endParaRPr lang="ko-KR" altLang="en-US" dirty="0"/>
          </a:p>
        </p:txBody>
      </p:sp>
    </p:spTree>
    <p:extLst>
      <p:ext uri="{BB962C8B-B14F-4D97-AF65-F5344CB8AC3E}">
        <p14:creationId xmlns:p14="http://schemas.microsoft.com/office/powerpoint/2010/main" val="38224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1"/>
            <a:ext cx="4396509" cy="418744"/>
          </a:xfrm>
        </p:spPr>
        <p:txBody>
          <a:bodyPr>
            <a:normAutofit fontScale="90000"/>
          </a:bodyPr>
          <a:lstStyle/>
          <a:p>
            <a:r>
              <a:rPr lang="en-US" altLang="ko-KR" sz="2800" dirty="0" smtClean="0"/>
              <a:t>4. Future works </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Future works</a:t>
            </a:r>
            <a:endParaRPr lang="ko-KR" altLang="en-US" dirty="0"/>
          </a:p>
        </p:txBody>
      </p:sp>
      <p:sp>
        <p:nvSpPr>
          <p:cNvPr id="37" name="내용 개체 틀 12"/>
          <p:cNvSpPr>
            <a:spLocks noGrp="1"/>
          </p:cNvSpPr>
          <p:nvPr>
            <p:ph idx="1"/>
          </p:nvPr>
        </p:nvSpPr>
        <p:spPr>
          <a:xfrm>
            <a:off x="0" y="1271847"/>
            <a:ext cx="9144000" cy="5164122"/>
          </a:xfrm>
        </p:spPr>
        <p:txBody>
          <a:bodyPr>
            <a:normAutofit/>
          </a:bodyPr>
          <a:lstStyle/>
          <a:p>
            <a:pPr>
              <a:lnSpc>
                <a:spcPct val="150000"/>
              </a:lnSpc>
            </a:pPr>
            <a:r>
              <a:rPr lang="en-US" altLang="ko-KR" sz="2400" dirty="0" smtClean="0"/>
              <a:t>Use integrated gradient for calculating head importance.</a:t>
            </a:r>
          </a:p>
          <a:p>
            <a:pPr>
              <a:lnSpc>
                <a:spcPct val="150000"/>
              </a:lnSpc>
            </a:pPr>
            <a:endParaRPr lang="en-US" altLang="ko-KR" sz="2400" dirty="0"/>
          </a:p>
          <a:p>
            <a:pPr>
              <a:lnSpc>
                <a:spcPct val="150000"/>
              </a:lnSpc>
            </a:pPr>
            <a:endParaRPr lang="en-US" altLang="ko-KR" sz="2400" dirty="0" smtClean="0"/>
          </a:p>
          <a:p>
            <a:pPr>
              <a:lnSpc>
                <a:spcPct val="150000"/>
              </a:lnSpc>
            </a:pPr>
            <a:endParaRPr lang="en-US" altLang="ko-KR" sz="2400" dirty="0" smtClean="0"/>
          </a:p>
          <a:p>
            <a:pPr>
              <a:lnSpc>
                <a:spcPct val="150000"/>
              </a:lnSpc>
            </a:pPr>
            <a:endParaRPr lang="en-US" altLang="ko-KR" sz="2400" dirty="0" smtClean="0"/>
          </a:p>
          <a:p>
            <a:pPr>
              <a:lnSpc>
                <a:spcPct val="150000"/>
              </a:lnSpc>
            </a:pPr>
            <a:r>
              <a:rPr lang="en-US" altLang="ko-KR" sz="2400" dirty="0" smtClean="0"/>
              <a:t>Attention case study – after integrated gradient.</a:t>
            </a:r>
          </a:p>
          <a:p>
            <a:pPr>
              <a:lnSpc>
                <a:spcPct val="150000"/>
              </a:lnSpc>
            </a:pPr>
            <a:r>
              <a:rPr lang="en-US" altLang="ko-KR" sz="2400" dirty="0" smtClean="0"/>
              <a:t>Figure organizing &amp; Writing.</a:t>
            </a:r>
          </a:p>
          <a:p>
            <a:pPr lvl="1">
              <a:lnSpc>
                <a:spcPct val="150000"/>
              </a:lnSpc>
            </a:pPr>
            <a:endParaRPr lang="en-US" altLang="ko-KR" sz="2000" dirty="0" smtClean="0"/>
          </a:p>
          <a:p>
            <a:pPr lvl="1">
              <a:lnSpc>
                <a:spcPct val="150000"/>
              </a:lnSpc>
            </a:pPr>
            <a:endParaRPr lang="en-US" altLang="ko-KR" sz="2000" dirty="0" smtClean="0"/>
          </a:p>
          <a:p>
            <a:pPr lvl="1">
              <a:lnSpc>
                <a:spcPct val="150000"/>
              </a:lnSpc>
            </a:pPr>
            <a:endParaRPr lang="en-US" altLang="ko-KR" sz="2000" dirty="0" smtClean="0"/>
          </a:p>
          <a:p>
            <a:pPr marL="457200" lvl="1" indent="0">
              <a:lnSpc>
                <a:spcPct val="150000"/>
              </a:lnSpc>
              <a:buNone/>
            </a:pPr>
            <a:endParaRPr lang="en-US" altLang="ko-KR" sz="2000" dirty="0"/>
          </a:p>
          <a:p>
            <a:pPr>
              <a:lnSpc>
                <a:spcPct val="150000"/>
              </a:lnSpc>
            </a:pPr>
            <a:endParaRPr lang="en-US" altLang="ko-KR" sz="2000" dirty="0"/>
          </a:p>
          <a:p>
            <a:pPr>
              <a:lnSpc>
                <a:spcPct val="150000"/>
              </a:lnSpc>
            </a:pPr>
            <a:endParaRPr lang="en-US" altLang="ko-KR" sz="1800" dirty="0" smtClean="0"/>
          </a:p>
          <a:p>
            <a:pPr>
              <a:lnSpc>
                <a:spcPct val="150000"/>
              </a:lnSpc>
            </a:pPr>
            <a:endParaRPr lang="en-US" altLang="ko-KR" sz="2400" dirty="0" smtClean="0"/>
          </a:p>
          <a:p>
            <a:pPr>
              <a:lnSpc>
                <a:spcPct val="150000"/>
              </a:lnSpc>
            </a:pPr>
            <a:endParaRPr lang="en-US" altLang="ko-KR" sz="2400" dirty="0"/>
          </a:p>
          <a:p>
            <a:pPr>
              <a:lnSpc>
                <a:spcPct val="150000"/>
              </a:lnSpc>
            </a:pPr>
            <a:endParaRPr lang="en-US" altLang="ko-KR" sz="2400" dirty="0" smtClean="0"/>
          </a:p>
        </p:txBody>
      </p:sp>
      <p:cxnSp>
        <p:nvCxnSpPr>
          <p:cNvPr id="6" name="직선 연결선 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35</a:t>
            </a:fld>
            <a:r>
              <a:rPr lang="en-US" altLang="ko-KR" smtClean="0"/>
              <a:t>/26</a:t>
            </a:r>
            <a:endParaRPr lang="ko-KR" altLang="en-US" dirty="0"/>
          </a:p>
        </p:txBody>
      </p:sp>
      <p:pic>
        <p:nvPicPr>
          <p:cNvPr id="8" name="그림 7"/>
          <p:cNvPicPr>
            <a:picLocks noChangeAspect="1"/>
          </p:cNvPicPr>
          <p:nvPr/>
        </p:nvPicPr>
        <p:blipFill>
          <a:blip r:embed="rId3"/>
          <a:stretch>
            <a:fillRect/>
          </a:stretch>
        </p:blipFill>
        <p:spPr>
          <a:xfrm>
            <a:off x="257907" y="3772999"/>
            <a:ext cx="7096125" cy="238125"/>
          </a:xfrm>
          <a:prstGeom prst="rect">
            <a:avLst/>
          </a:prstGeom>
        </p:spPr>
      </p:pic>
      <p:pic>
        <p:nvPicPr>
          <p:cNvPr id="10" name="그림 9"/>
          <p:cNvPicPr>
            <a:picLocks noChangeAspect="1"/>
          </p:cNvPicPr>
          <p:nvPr/>
        </p:nvPicPr>
        <p:blipFill>
          <a:blip r:embed="rId4"/>
          <a:stretch>
            <a:fillRect/>
          </a:stretch>
        </p:blipFill>
        <p:spPr>
          <a:xfrm>
            <a:off x="286849" y="2368795"/>
            <a:ext cx="7058025" cy="209550"/>
          </a:xfrm>
          <a:prstGeom prst="rect">
            <a:avLst/>
          </a:prstGeom>
        </p:spPr>
      </p:pic>
      <p:pic>
        <p:nvPicPr>
          <p:cNvPr id="11" name="그림 10"/>
          <p:cNvPicPr>
            <a:picLocks noChangeAspect="1"/>
          </p:cNvPicPr>
          <p:nvPr/>
        </p:nvPicPr>
        <p:blipFill>
          <a:blip r:embed="rId5"/>
          <a:stretch>
            <a:fillRect/>
          </a:stretch>
        </p:blipFill>
        <p:spPr>
          <a:xfrm>
            <a:off x="7541684" y="1447799"/>
            <a:ext cx="1359796" cy="1704975"/>
          </a:xfrm>
          <a:prstGeom prst="rect">
            <a:avLst/>
          </a:prstGeom>
        </p:spPr>
      </p:pic>
      <p:pic>
        <p:nvPicPr>
          <p:cNvPr id="12" name="그림 11"/>
          <p:cNvPicPr>
            <a:picLocks noChangeAspect="1"/>
          </p:cNvPicPr>
          <p:nvPr/>
        </p:nvPicPr>
        <p:blipFill>
          <a:blip r:embed="rId6"/>
          <a:stretch>
            <a:fillRect/>
          </a:stretch>
        </p:blipFill>
        <p:spPr>
          <a:xfrm>
            <a:off x="7570259" y="3239601"/>
            <a:ext cx="1285875" cy="1669477"/>
          </a:xfrm>
          <a:prstGeom prst="rect">
            <a:avLst/>
          </a:prstGeom>
        </p:spPr>
      </p:pic>
    </p:spTree>
    <p:extLst>
      <p:ext uri="{BB962C8B-B14F-4D97-AF65-F5344CB8AC3E}">
        <p14:creationId xmlns:p14="http://schemas.microsoft.com/office/powerpoint/2010/main" val="189564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ê´ë ¨ ì´ë¯¸ì§"/>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070297" y="891225"/>
            <a:ext cx="3674692" cy="3226736"/>
          </a:xfrm>
          <a:prstGeom prst="rect">
            <a:avLst/>
          </a:prstGeom>
          <a:blipFill dpi="0" rotWithShape="1">
            <a:blip r:embed="rId5">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pic>
        <p:nvPicPr>
          <p:cNvPr id="1030" name="Picture 6" descr="drug capsule open pngì ëí ì´ë¯¸ì§ ê²ìê²°ê³¼"/>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16370" y="2504593"/>
            <a:ext cx="2620214" cy="262021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ctrTitle"/>
          </p:nvPr>
        </p:nvSpPr>
        <p:spPr>
          <a:xfrm>
            <a:off x="939800" y="2042700"/>
            <a:ext cx="8204200" cy="1820863"/>
          </a:xfrm>
        </p:spPr>
        <p:txBody>
          <a:bodyPr>
            <a:noAutofit/>
          </a:bodyPr>
          <a:lstStyle/>
          <a:p>
            <a:pPr algn="l"/>
            <a:r>
              <a:rPr lang="en-US" altLang="ko-KR" sz="6600" dirty="0" smtClean="0">
                <a:latin typeface="Calibri" panose="020F0502020204030204" pitchFamily="34" charset="0"/>
                <a:cs typeface="Calibri" panose="020F0502020204030204" pitchFamily="34" charset="0"/>
              </a:rPr>
              <a:t>Thank You</a:t>
            </a:r>
            <a:endParaRPr lang="ko-KR" altLang="en-US" sz="6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50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9" name="내용 개체 틀 2"/>
          <p:cNvSpPr>
            <a:spLocks noGrp="1"/>
          </p:cNvSpPr>
          <p:nvPr>
            <p:ph idx="1"/>
          </p:nvPr>
        </p:nvSpPr>
        <p:spPr>
          <a:xfrm>
            <a:off x="0" y="1545071"/>
            <a:ext cx="8977746" cy="3764684"/>
          </a:xfrm>
        </p:spPr>
        <p:txBody>
          <a:bodyPr/>
          <a:lstStyle/>
          <a:p>
            <a:r>
              <a:rPr lang="en-US" altLang="ko-KR" sz="2000" dirty="0" smtClean="0"/>
              <a:t>Conventional Deep neural network models are obtained by point-estimation-based methods such as </a:t>
            </a:r>
            <a:r>
              <a:rPr lang="en-US" altLang="ko-KR" sz="2000" b="1" dirty="0" smtClean="0"/>
              <a:t>MAP(maximum-a-posteriori) or MLE (Maximum Likelihood Estimation)</a:t>
            </a:r>
          </a:p>
          <a:p>
            <a:r>
              <a:rPr lang="en-US" altLang="ko-KR" sz="2000" b="1" dirty="0" smtClean="0"/>
              <a:t>Why don’t we directly learn </a:t>
            </a:r>
            <a:r>
              <a:rPr lang="en-US" altLang="ko-KR" sz="2000" b="1" dirty="0" smtClean="0">
                <a:solidFill>
                  <a:srgbClr val="0000FF"/>
                </a:solidFill>
              </a:rPr>
              <a:t>the distribution of w </a:t>
            </a:r>
            <a:r>
              <a:rPr lang="en-US" altLang="ko-KR" sz="2000" b="1" dirty="0" smtClean="0"/>
              <a:t>itself?</a:t>
            </a:r>
          </a:p>
          <a:p>
            <a:endParaRPr lang="ko-KR" altLang="en-US" dirty="0"/>
          </a:p>
        </p:txBody>
      </p:sp>
      <p:pic>
        <p:nvPicPr>
          <p:cNvPr id="11" name="Picture 2" descr="https://pubs.rsc.org/image/article/2019/SC/c9sc01992h/c9sc01992h-f1_hi-re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899" y="3104362"/>
            <a:ext cx="5758897" cy="3369174"/>
          </a:xfrm>
          <a:prstGeom prst="rect">
            <a:avLst/>
          </a:prstGeom>
          <a:noFill/>
          <a:extLst>
            <a:ext uri="{909E8E84-426E-40DD-AFC4-6F175D3DCCD1}">
              <a14:hiddenFill xmlns:a14="http://schemas.microsoft.com/office/drawing/2010/main">
                <a:solidFill>
                  <a:srgbClr val="FFFFFF"/>
                </a:solidFill>
              </a14:hiddenFill>
            </a:ext>
          </a:extLst>
        </p:spPr>
      </p:pic>
      <p:sp>
        <p:nvSpPr>
          <p:cNvPr id="6" name="슬라이드 번호 개체 틀 5"/>
          <p:cNvSpPr>
            <a:spLocks noGrp="1"/>
          </p:cNvSpPr>
          <p:nvPr>
            <p:ph type="sldNum" sz="quarter" idx="12"/>
          </p:nvPr>
        </p:nvSpPr>
        <p:spPr/>
        <p:txBody>
          <a:bodyPr/>
          <a:lstStyle/>
          <a:p>
            <a:fld id="{904D251B-C949-4215-B7F2-EBF592B9FCF5}" type="slidenum">
              <a:rPr lang="ko-KR" altLang="en-US" smtClean="0"/>
              <a:pPr/>
              <a:t>37</a:t>
            </a:fld>
            <a:r>
              <a:rPr lang="en-US" altLang="ko-KR" smtClean="0"/>
              <a:t>/26</a:t>
            </a:r>
            <a:endParaRPr lang="ko-KR" altLang="en-US" dirty="0"/>
          </a:p>
        </p:txBody>
      </p:sp>
    </p:spTree>
    <p:extLst>
      <p:ext uri="{BB962C8B-B14F-4D97-AF65-F5344CB8AC3E}">
        <p14:creationId xmlns:p14="http://schemas.microsoft.com/office/powerpoint/2010/main" val="37471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mc:AlternateContent xmlns:mc="http://schemas.openxmlformats.org/markup-compatibility/2006" xmlns:a14="http://schemas.microsoft.com/office/drawing/2010/main">
        <mc:Choice Requires="a14">
          <p:sp>
            <p:nvSpPr>
              <p:cNvPr id="15" name="내용 개체 틀 2"/>
              <p:cNvSpPr txBox="1">
                <a:spLocks/>
              </p:cNvSpPr>
              <p:nvPr/>
            </p:nvSpPr>
            <p:spPr>
              <a:xfrm>
                <a:off x="214746" y="1700933"/>
                <a:ext cx="7848599" cy="463752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For a given Training set {X, Y},</a:t>
                </a:r>
                <a:r>
                  <a:rPr lang="en-US" altLang="ko-KR" sz="2000" dirty="0"/>
                  <a:t> </a:t>
                </a:r>
                <a:r>
                  <a:rPr lang="en-US" altLang="ko-KR" sz="2000" dirty="0" smtClean="0"/>
                  <a:t>By </a:t>
                </a:r>
                <a:r>
                  <a:rPr lang="en-US" altLang="ko-KR" sz="2000" dirty="0" err="1" smtClean="0"/>
                  <a:t>bayes</a:t>
                </a:r>
                <a:r>
                  <a:rPr lang="en-US" altLang="ko-KR" sz="2000" dirty="0" smtClean="0"/>
                  <a:t> rule, </a:t>
                </a:r>
              </a:p>
              <a:p>
                <a:pPr marL="0" indent="0">
                  <a:buNone/>
                </a:pPr>
                <a:r>
                  <a:rPr lang="en-US" altLang="ko-KR" sz="2000" dirty="0" smtClean="0"/>
                  <a:t/>
                </a:r>
                <a:br>
                  <a:rPr lang="en-US" altLang="ko-KR" sz="2000" dirty="0" smtClean="0"/>
                </a:b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Y</m:t>
                          </m:r>
                        </m:e>
                      </m:d>
                      <m:r>
                        <a:rPr lang="en-US" altLang="ko-KR" sz="2000" smtClean="0">
                          <a:latin typeface="Cambria Math" panose="02040503050406030204" pitchFamily="18" charset="0"/>
                        </a:rPr>
                        <m:t>=</m:t>
                      </m:r>
                      <m:f>
                        <m:fPr>
                          <m:ctrlPr>
                            <a:rPr lang="en-US" altLang="ko-KR" sz="2000" i="1" smtClean="0">
                              <a:latin typeface="Cambria Math" panose="02040503050406030204" pitchFamily="18" charset="0"/>
                            </a:rPr>
                          </m:ctrlPr>
                        </m:fPr>
                        <m:num>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w</m:t>
                              </m:r>
                            </m:e>
                          </m:d>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d>
                        </m:num>
                        <m:den>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e>
                          </m:d>
                        </m:den>
                      </m:f>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pPr marL="0" indent="0">
                  <a:buNone/>
                </a:pPr>
                <a:endParaRPr lang="en-US" altLang="ko-KR" sz="2000" dirty="0" smtClean="0"/>
              </a:p>
              <a:p>
                <a:r>
                  <a:rPr lang="en-US" altLang="ko-KR" sz="2000" dirty="0" smtClean="0"/>
                  <a:t>In general, we obtain the parameter by optimizing…</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𝑚𝑎𝑝</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d>
                      <m:dPr>
                        <m:ctrlPr>
                          <a:rPr lang="en-US" altLang="ko-KR" sz="2000" i="1" dirty="0" smtClean="0">
                            <a:latin typeface="Cambria Math" panose="02040503050406030204" pitchFamily="18" charset="0"/>
                          </a:rPr>
                        </m:ctrlPr>
                      </m:dPr>
                      <m:e>
                        <m:r>
                          <m:rPr>
                            <m:sty m:val="p"/>
                          </m:rPr>
                          <a:rPr lang="en-US" altLang="ko-KR" sz="2000" dirty="0" smtClean="0">
                            <a:latin typeface="Cambria Math" panose="02040503050406030204" pitchFamily="18" charset="0"/>
                          </a:rPr>
                          <m:t>w</m:t>
                        </m:r>
                      </m:e>
                      <m:e>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Y</m:t>
                        </m:r>
                      </m:e>
                    </m:d>
                  </m:oMath>
                </a14:m>
                <a:r>
                  <a:rPr lang="en-US" altLang="ko-KR" sz="2000" dirty="0" smtClean="0"/>
                  <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𝑚𝑙𝑒</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r>
                      <a:rPr lang="en-US" altLang="ko-KR" sz="2000" i="1" dirty="0" smtClean="0">
                        <a:latin typeface="Cambria Math" panose="02040503050406030204" pitchFamily="18" charset="0"/>
                      </a:rPr>
                      <m:t>(</m:t>
                    </m:r>
                    <m:r>
                      <m:rPr>
                        <m:sty m:val="p"/>
                      </m:rPr>
                      <a:rPr lang="en-US" altLang="ko-KR" sz="2000" dirty="0" smtClean="0">
                        <a:latin typeface="Cambria Math" panose="02040503050406030204" pitchFamily="18" charset="0"/>
                      </a:rPr>
                      <m:t>Y</m:t>
                    </m:r>
                    <m:r>
                      <a:rPr lang="en-US" altLang="ko-KR" sz="2000" dirty="0" smtClean="0">
                        <a:latin typeface="Cambria Math" panose="02040503050406030204" pitchFamily="18" charset="0"/>
                      </a:rPr>
                      <m:t>|</m:t>
                    </m:r>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w</m:t>
                    </m:r>
                    <m:r>
                      <a:rPr lang="en-US" altLang="ko-KR" sz="2000" dirty="0" smtClean="0">
                        <a:latin typeface="Cambria Math" panose="02040503050406030204" pitchFamily="18" charset="0"/>
                      </a:rPr>
                      <m:t>)</m:t>
                    </m:r>
                  </m:oMath>
                </a14:m>
                <a:endParaRPr lang="en-US" altLang="ko-KR" sz="2000" dirty="0" smtClean="0"/>
              </a:p>
              <a:p>
                <a:r>
                  <a:rPr lang="en-US" altLang="ko-KR" sz="2000" dirty="0" smtClean="0"/>
                  <a:t>If we know the posterior distribution, we can sample the w from the distribution and get more accurate prediction!</a:t>
                </a:r>
              </a:p>
            </p:txBody>
          </p:sp>
        </mc:Choice>
        <mc:Fallback xmlns="">
          <p:sp>
            <p:nvSpPr>
              <p:cNvPr id="15" name="내용 개체 틀 2"/>
              <p:cNvSpPr txBox="1">
                <a:spLocks noRot="1" noChangeAspect="1" noMove="1" noResize="1" noEditPoints="1" noAdjustHandles="1" noChangeArrowheads="1" noChangeShapeType="1" noTextEdit="1"/>
              </p:cNvSpPr>
              <p:nvPr/>
            </p:nvSpPr>
            <p:spPr>
              <a:xfrm>
                <a:off x="214746" y="1700933"/>
                <a:ext cx="7848599" cy="4637521"/>
              </a:xfrm>
              <a:prstGeom prst="rect">
                <a:avLst/>
              </a:prstGeom>
              <a:blipFill>
                <a:blip r:embed="rId3"/>
                <a:stretch>
                  <a:fillRect l="-699" t="-1314" b="-1445"/>
                </a:stretch>
              </a:blipFill>
            </p:spPr>
            <p:txBody>
              <a:bodyPr/>
              <a:lstStyle/>
              <a:p>
                <a:r>
                  <a:rPr lang="ko-KR" altLang="en-US">
                    <a:noFill/>
                  </a:rPr>
                  <a:t> </a:t>
                </a:r>
              </a:p>
            </p:txBody>
          </p:sp>
        </mc:Fallback>
      </mc:AlternateContent>
      <p:cxnSp>
        <p:nvCxnSpPr>
          <p:cNvPr id="16" name="직선 화살표 연결선 15"/>
          <p:cNvCxnSpPr/>
          <p:nvPr/>
        </p:nvCxnSpPr>
        <p:spPr>
          <a:xfrm flipH="1" flipV="1">
            <a:off x="4636078" y="2624571"/>
            <a:ext cx="161925" cy="151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30832" y="4116532"/>
            <a:ext cx="1192827" cy="369332"/>
          </a:xfrm>
          <a:prstGeom prst="rect">
            <a:avLst/>
          </a:prstGeom>
          <a:noFill/>
        </p:spPr>
        <p:txBody>
          <a:bodyPr wrap="none" rtlCol="0">
            <a:spAutoFit/>
          </a:bodyPr>
          <a:lstStyle/>
          <a:p>
            <a:r>
              <a:rPr lang="en-US" altLang="ko-KR" dirty="0" smtClean="0"/>
              <a:t>likelihood</a:t>
            </a:r>
            <a:endParaRPr lang="ko-KR" altLang="en-US" dirty="0"/>
          </a:p>
        </p:txBody>
      </p:sp>
      <p:cxnSp>
        <p:nvCxnSpPr>
          <p:cNvPr id="18" name="직선 화살표 연결선 17"/>
          <p:cNvCxnSpPr/>
          <p:nvPr/>
        </p:nvCxnSpPr>
        <p:spPr>
          <a:xfrm flipV="1">
            <a:off x="2558762" y="2963141"/>
            <a:ext cx="247650" cy="7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27094" y="3707823"/>
            <a:ext cx="1118896" cy="369332"/>
          </a:xfrm>
          <a:prstGeom prst="rect">
            <a:avLst/>
          </a:prstGeom>
          <a:noFill/>
        </p:spPr>
        <p:txBody>
          <a:bodyPr wrap="none" rtlCol="0">
            <a:spAutoFit/>
          </a:bodyPr>
          <a:lstStyle/>
          <a:p>
            <a:r>
              <a:rPr lang="en-US" altLang="ko-KR" dirty="0" smtClean="0"/>
              <a:t>posterior</a:t>
            </a:r>
            <a:endParaRPr lang="ko-KR" altLang="en-US" dirty="0"/>
          </a:p>
        </p:txBody>
      </p:sp>
      <p:sp>
        <p:nvSpPr>
          <p:cNvPr id="20" name="TextBox 19"/>
          <p:cNvSpPr txBox="1"/>
          <p:nvPr/>
        </p:nvSpPr>
        <p:spPr>
          <a:xfrm>
            <a:off x="6503844" y="3494809"/>
            <a:ext cx="679994" cy="369332"/>
          </a:xfrm>
          <a:prstGeom prst="rect">
            <a:avLst/>
          </a:prstGeom>
          <a:noFill/>
        </p:spPr>
        <p:txBody>
          <a:bodyPr wrap="none" rtlCol="0">
            <a:spAutoFit/>
          </a:bodyPr>
          <a:lstStyle/>
          <a:p>
            <a:r>
              <a:rPr lang="en-US" altLang="ko-KR" dirty="0" smtClean="0"/>
              <a:t>prior</a:t>
            </a:r>
            <a:endParaRPr lang="ko-KR" altLang="en-US" dirty="0"/>
          </a:p>
        </p:txBody>
      </p:sp>
      <p:cxnSp>
        <p:nvCxnSpPr>
          <p:cNvPr id="21" name="직선 화살표 연결선 20"/>
          <p:cNvCxnSpPr/>
          <p:nvPr/>
        </p:nvCxnSpPr>
        <p:spPr>
          <a:xfrm flipH="1" flipV="1">
            <a:off x="5577321" y="2645353"/>
            <a:ext cx="1145597" cy="783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smtClean="0"/>
              <a:t>Appendix</a:t>
            </a:r>
            <a:endParaRPr lang="ko-KR" altLang="en-US" sz="2800" dirty="0"/>
          </a:p>
        </p:txBody>
      </p:sp>
      <p:sp>
        <p:nvSpPr>
          <p:cNvPr id="3" name="슬라이드 번호 개체 틀 2"/>
          <p:cNvSpPr>
            <a:spLocks noGrp="1"/>
          </p:cNvSpPr>
          <p:nvPr>
            <p:ph type="sldNum" sz="quarter" idx="12"/>
          </p:nvPr>
        </p:nvSpPr>
        <p:spPr/>
        <p:txBody>
          <a:bodyPr/>
          <a:lstStyle/>
          <a:p>
            <a:fld id="{904D251B-C949-4215-B7F2-EBF592B9FCF5}" type="slidenum">
              <a:rPr lang="ko-KR" altLang="en-US" smtClean="0"/>
              <a:pPr/>
              <a:t>38</a:t>
            </a:fld>
            <a:r>
              <a:rPr lang="en-US" altLang="ko-KR" smtClean="0"/>
              <a:t>/26</a:t>
            </a:r>
            <a:endParaRPr lang="ko-KR" altLang="en-US" dirty="0"/>
          </a:p>
        </p:txBody>
      </p:sp>
    </p:spTree>
    <p:extLst>
      <p:ext uri="{BB962C8B-B14F-4D97-AF65-F5344CB8AC3E}">
        <p14:creationId xmlns:p14="http://schemas.microsoft.com/office/powerpoint/2010/main" val="16129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15" name="내용 개체 틀 2"/>
          <p:cNvSpPr txBox="1">
            <a:spLocks/>
          </p:cNvSpPr>
          <p:nvPr/>
        </p:nvSpPr>
        <p:spPr>
          <a:xfrm>
            <a:off x="195696" y="152948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However, even though we know the posterior distribution, it is intractable to get the exact conditional probability.</a:t>
            </a:r>
          </a:p>
          <a:p>
            <a:endParaRPr lang="en-US" altLang="ko-KR" sz="2000" dirty="0"/>
          </a:p>
          <a:p>
            <a:endParaRPr lang="en-US" altLang="ko-KR" sz="2000" dirty="0" smtClean="0"/>
          </a:p>
          <a:p>
            <a:endParaRPr lang="en-US" altLang="ko-KR" sz="2000" dirty="0"/>
          </a:p>
          <a:p>
            <a:r>
              <a:rPr lang="en-US" altLang="ko-KR" sz="2000" dirty="0" smtClean="0"/>
              <a:t>Therefore, </a:t>
            </a:r>
            <a:r>
              <a:rPr lang="en-US" altLang="ko-KR" sz="2000" b="1" i="1" dirty="0" err="1" smtClean="0"/>
              <a:t>Variational</a:t>
            </a:r>
            <a:r>
              <a:rPr lang="en-US" altLang="ko-KR" sz="2000" b="1" i="1" dirty="0" smtClean="0"/>
              <a:t> Inference </a:t>
            </a:r>
            <a:r>
              <a:rPr lang="en-US" altLang="ko-KR" sz="2000" dirty="0" smtClean="0"/>
              <a:t>method is used to approximate the posterior distribution with tractable and </a:t>
            </a:r>
            <a:r>
              <a:rPr lang="en-US" altLang="ko-KR" sz="2000" dirty="0"/>
              <a:t>parametrized</a:t>
            </a:r>
            <a:r>
              <a:rPr lang="en-US" altLang="ko-KR" sz="2000" dirty="0" smtClean="0"/>
              <a:t> distributions.</a:t>
            </a:r>
            <a:endParaRPr lang="en-US" altLang="ko-KR" sz="2000" dirty="0"/>
          </a:p>
          <a:p>
            <a:r>
              <a:rPr lang="en-US" altLang="ko-KR" sz="2000" dirty="0" smtClean="0"/>
              <a:t>Dropout as Bayesian approximation (</a:t>
            </a:r>
            <a:r>
              <a:rPr lang="en-US" altLang="ko-KR" sz="2000" dirty="0" err="1" smtClean="0"/>
              <a:t>MonteCarlo</a:t>
            </a:r>
            <a:r>
              <a:rPr lang="en-US" altLang="ko-KR" sz="2000" dirty="0" smtClean="0"/>
              <a:t>-Dropout, </a:t>
            </a:r>
            <a:r>
              <a:rPr lang="en-US" altLang="ko-KR" sz="2000" dirty="0" err="1" smtClean="0"/>
              <a:t>Yarin</a:t>
            </a:r>
            <a:r>
              <a:rPr lang="en-US" altLang="ko-KR" sz="2000" dirty="0" smtClean="0"/>
              <a:t> Gal 2015)</a:t>
            </a:r>
          </a:p>
          <a:p>
            <a:pPr marL="971550" lvl="1" indent="-514350">
              <a:buFont typeface="+mj-lt"/>
              <a:buAutoNum type="romanUcPeriod"/>
            </a:pPr>
            <a:r>
              <a:rPr lang="en-US" altLang="ko-KR" sz="1600" dirty="0" smtClean="0"/>
              <a:t>Parameterize the posterior with Bernoulli random variable (Dropout)</a:t>
            </a:r>
          </a:p>
          <a:p>
            <a:pPr marL="971550" lvl="1" indent="-514350">
              <a:buFont typeface="+mj-lt"/>
              <a:buAutoNum type="romanUcPeriod"/>
            </a:pPr>
            <a:r>
              <a:rPr lang="en-US" altLang="ko-KR" sz="1600" dirty="0" smtClean="0"/>
              <a:t>Monte-Carlo approximation of conditional probability.</a:t>
            </a:r>
          </a:p>
          <a:p>
            <a:r>
              <a:rPr lang="en-US" altLang="ko-KR" sz="2000" b="1" dirty="0" smtClean="0">
                <a:solidFill>
                  <a:schemeClr val="accent5"/>
                </a:solidFill>
              </a:rPr>
              <a:t>How to use?</a:t>
            </a:r>
          </a:p>
          <a:p>
            <a:pPr lvl="1"/>
            <a:r>
              <a:rPr lang="en-US" altLang="ko-KR" sz="1600" dirty="0" smtClean="0"/>
              <a:t>Apply dropout to every linear layer in NNs.</a:t>
            </a:r>
          </a:p>
          <a:p>
            <a:pPr lvl="1"/>
            <a:r>
              <a:rPr lang="en-US" altLang="ko-KR" sz="1600" dirty="0" smtClean="0"/>
              <a:t>Train the NNs.</a:t>
            </a:r>
          </a:p>
          <a:p>
            <a:pPr lvl="1"/>
            <a:r>
              <a:rPr lang="en-US" altLang="ko-KR" sz="1600" dirty="0" smtClean="0"/>
              <a:t>Keep turning on the dropout at inference stage and sample the results.</a:t>
            </a:r>
          </a:p>
          <a:p>
            <a:pPr lvl="1"/>
            <a:r>
              <a:rPr lang="en-US" altLang="ko-KR" sz="1600" dirty="0" smtClean="0"/>
              <a:t>Get average and variance of the results. </a:t>
            </a:r>
            <a:r>
              <a:rPr lang="en-US" altLang="ko-KR" sz="1600" b="1" dirty="0" smtClean="0"/>
              <a:t>Average : prediction, Variance : uncertainty.</a:t>
            </a:r>
            <a:endParaRPr lang="en-US" altLang="ko-KR" sz="1600" b="1" dirty="0"/>
          </a:p>
          <a:p>
            <a:endParaRPr lang="en-US" altLang="ko-KR" sz="2000" dirty="0" smtClean="0"/>
          </a:p>
          <a:p>
            <a:endParaRPr lang="en-US" altLang="ko-KR" sz="2000" dirty="0" smtClean="0"/>
          </a:p>
        </p:txBody>
      </p:sp>
      <mc:AlternateContent xmlns:mc="http://schemas.openxmlformats.org/markup-compatibility/2006" xmlns:a14="http://schemas.microsoft.com/office/drawing/2010/main">
        <mc:Choice Requires="a14">
          <p:sp>
            <p:nvSpPr>
              <p:cNvPr id="3" name="직사각형 2"/>
              <p:cNvSpPr/>
              <p:nvPr/>
            </p:nvSpPr>
            <p:spPr>
              <a:xfrm>
                <a:off x="2021777" y="2389076"/>
                <a:ext cx="4490845" cy="738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𝑝</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 </m:t>
                          </m:r>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m:t>
                      </m:r>
                      <m:nary>
                        <m:naryPr>
                          <m:ctrlPr>
                            <a:rPr lang="en-US" altLang="ko-KR" i="1">
                              <a:latin typeface="Cambria Math" panose="02040503050406030204" pitchFamily="18" charset="0"/>
                            </a:rPr>
                          </m:ctrlPr>
                        </m:naryPr>
                        <m:sub>
                          <m:r>
                            <m:rPr>
                              <m:brk m:alnAt="23"/>
                            </m:rPr>
                            <a:rPr lang="en-US" altLang="ko-KR" b="1">
                              <a:latin typeface="Cambria Math" panose="02040503050406030204" pitchFamily="18" charset="0"/>
                            </a:rPr>
                            <m:t>𝐰</m:t>
                          </m:r>
                        </m:sub>
                        <m:sup/>
                        <m:e>
                          <m:r>
                            <a:rPr lang="en-US" altLang="ko-KR" i="1">
                              <a:latin typeface="Cambria Math" panose="02040503050406030204" pitchFamily="18" charset="0"/>
                            </a:rPr>
                            <m:t>𝑝</m:t>
                          </m:r>
                          <m:d>
                            <m:dPr>
                              <m:endChr m:val="|"/>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d>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m:t>
                          </m:r>
                          <m:r>
                            <a:rPr lang="en-US" altLang="ko-KR" b="1">
                              <a:latin typeface="Cambria Math" panose="02040503050406030204" pitchFamily="18" charset="0"/>
                            </a:rPr>
                            <m:t>𝐰</m:t>
                          </m:r>
                          <m:r>
                            <a:rPr lang="en-US" altLang="ko-KR" i="1">
                              <a:latin typeface="Cambria Math" panose="02040503050406030204" pitchFamily="18" charset="0"/>
                            </a:rPr>
                            <m:t>)</m:t>
                          </m:r>
                          <m:r>
                            <a:rPr lang="en-US" altLang="ko-KR" i="1">
                              <a:latin typeface="Cambria Math" panose="02040503050406030204" pitchFamily="18" charset="0"/>
                            </a:rPr>
                            <m:t>𝑝</m:t>
                          </m:r>
                          <m:d>
                            <m:dPr>
                              <m:ctrlPr>
                                <a:rPr lang="en-US" altLang="ko-KR" i="1">
                                  <a:latin typeface="Cambria Math" panose="02040503050406030204" pitchFamily="18" charset="0"/>
                                </a:rPr>
                              </m:ctrlPr>
                            </m:dPr>
                            <m:e>
                              <m:r>
                                <a:rPr lang="en-US" altLang="ko-KR" b="1">
                                  <a:latin typeface="Cambria Math" panose="02040503050406030204" pitchFamily="18" charset="0"/>
                                </a:rPr>
                                <m:t>𝐰</m:t>
                              </m:r>
                            </m:e>
                            <m:e>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𝑑</m:t>
                          </m:r>
                          <m:r>
                            <a:rPr lang="en-US" altLang="ko-KR" b="1">
                              <a:latin typeface="Cambria Math" panose="02040503050406030204" pitchFamily="18" charset="0"/>
                            </a:rPr>
                            <m:t>𝐰</m:t>
                          </m:r>
                        </m:e>
                      </m:nary>
                    </m:oMath>
                  </m:oMathPara>
                </a14:m>
                <a:endParaRPr lang="ko-KR" altLang="en-US" dirty="0"/>
              </a:p>
            </p:txBody>
          </p:sp>
        </mc:Choice>
        <mc:Fallback xmlns="">
          <p:sp>
            <p:nvSpPr>
              <p:cNvPr id="3" name="직사각형 2"/>
              <p:cNvSpPr>
                <a:spLocks noRot="1" noChangeAspect="1" noMove="1" noResize="1" noEditPoints="1" noAdjustHandles="1" noChangeArrowheads="1" noChangeShapeType="1" noTextEdit="1"/>
              </p:cNvSpPr>
              <p:nvPr/>
            </p:nvSpPr>
            <p:spPr>
              <a:xfrm>
                <a:off x="2021777" y="2389076"/>
                <a:ext cx="4490845" cy="738728"/>
              </a:xfrm>
              <a:prstGeom prst="rect">
                <a:avLst/>
              </a:prstGeom>
              <a:blipFill>
                <a:blip r:embed="rId3"/>
                <a:stretch>
                  <a:fillRect/>
                </a:stretch>
              </a:blipFill>
            </p:spPr>
            <p:txBody>
              <a:bodyPr/>
              <a:lstStyle/>
              <a:p>
                <a:r>
                  <a:rPr lang="ko-KR" altLang="en-US">
                    <a:noFill/>
                  </a:rPr>
                  <a:t> </a:t>
                </a:r>
              </a:p>
            </p:txBody>
          </p:sp>
        </mc:Fallback>
      </mc:AlternateContent>
      <p:cxnSp>
        <p:nvCxnSpPr>
          <p:cNvPr id="8" name="직선 화살표 연결선 7"/>
          <p:cNvCxnSpPr/>
          <p:nvPr/>
        </p:nvCxnSpPr>
        <p:spPr>
          <a:xfrm flipH="1">
            <a:off x="6715760" y="2753360"/>
            <a:ext cx="4267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7254240" y="2570480"/>
            <a:ext cx="1273041" cy="369332"/>
          </a:xfrm>
          <a:prstGeom prst="rect">
            <a:avLst/>
          </a:prstGeom>
          <a:noFill/>
        </p:spPr>
        <p:txBody>
          <a:bodyPr wrap="none" rtlCol="0">
            <a:spAutoFit/>
          </a:bodyPr>
          <a:lstStyle/>
          <a:p>
            <a:r>
              <a:rPr lang="en-US" altLang="ko-KR" dirty="0" smtClean="0"/>
              <a:t>Intractable!</a:t>
            </a:r>
            <a:endParaRPr lang="ko-KR" altLang="en-US" dirty="0"/>
          </a:p>
        </p:txBody>
      </p:sp>
      <p:sp>
        <p:nvSpPr>
          <p:cNvPr id="13"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smtClean="0"/>
              <a:t>Appendix</a:t>
            </a:r>
            <a:endParaRPr lang="ko-KR" altLang="en-US" sz="2800"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39</a:t>
            </a:fld>
            <a:r>
              <a:rPr lang="en-US" altLang="ko-KR" smtClean="0"/>
              <a:t>/26</a:t>
            </a:r>
            <a:endParaRPr lang="ko-KR" altLang="en-US" dirty="0"/>
          </a:p>
        </p:txBody>
      </p:sp>
    </p:spTree>
    <p:extLst>
      <p:ext uri="{BB962C8B-B14F-4D97-AF65-F5344CB8AC3E}">
        <p14:creationId xmlns:p14="http://schemas.microsoft.com/office/powerpoint/2010/main" val="104115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1. Research Background</a:t>
            </a:r>
            <a:endParaRPr lang="ko-KR" altLang="en-US" sz="2800" dirty="0"/>
          </a:p>
        </p:txBody>
      </p:sp>
      <p:sp>
        <p:nvSpPr>
          <p:cNvPr id="3" name="내용 개체 틀 2"/>
          <p:cNvSpPr>
            <a:spLocks noGrp="1"/>
          </p:cNvSpPr>
          <p:nvPr>
            <p:ph idx="1"/>
          </p:nvPr>
        </p:nvSpPr>
        <p:spPr>
          <a:xfrm>
            <a:off x="0" y="1164574"/>
            <a:ext cx="9144000" cy="5693426"/>
          </a:xfrm>
        </p:spPr>
        <p:txBody>
          <a:bodyPr>
            <a:normAutofit/>
          </a:bodyPr>
          <a:lstStyle/>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연구과제 보조</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독성 데이터의 수집 및 </a:t>
            </a:r>
            <a:r>
              <a:rPr lang="ko-KR" altLang="en-US" sz="1800" dirty="0" err="1" smtClean="0">
                <a:latin typeface="Calibri" panose="020F0502020204030204" pitchFamily="34" charset="0"/>
                <a:ea typeface="나눔바른고딕 Light" panose="020B0603020101020101" pitchFamily="50" charset="-127"/>
                <a:cs typeface="Calibri" panose="020F0502020204030204" pitchFamily="34" charset="0"/>
              </a:rPr>
              <a:t>전처리와</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 간단한 </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ML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모델 구축</a:t>
            </a:r>
            <a:endPar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endParaRPr>
          </a:p>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해당 연구의 필요성 고찰</a:t>
            </a: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t>Introduction</a:t>
            </a:r>
            <a:endParaRPr lang="ko-KR" altLang="en-US" b="1" dirty="0"/>
          </a:p>
        </p:txBody>
      </p:sp>
      <p:sp>
        <p:nvSpPr>
          <p:cNvPr id="7" name="AutoShape 4" descr="Terfenadine - Wikipedia">
            <a:extLst>
              <a:ext uri="{FF2B5EF4-FFF2-40B4-BE49-F238E27FC236}">
                <a16:creationId xmlns:a16="http://schemas.microsoft.com/office/drawing/2014/main" id="{7FC38989-545F-49FC-9F5C-01C61BEC40E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a:t>
            </a:fld>
            <a:r>
              <a:rPr lang="en-US" altLang="ko-KR" smtClean="0"/>
              <a:t>/26</a:t>
            </a:r>
            <a:endParaRPr lang="ko-KR" altLang="en-US" dirty="0"/>
          </a:p>
        </p:txBody>
      </p:sp>
    </p:spTree>
    <p:extLst>
      <p:ext uri="{BB962C8B-B14F-4D97-AF65-F5344CB8AC3E}">
        <p14:creationId xmlns:p14="http://schemas.microsoft.com/office/powerpoint/2010/main" val="42848355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63946" y="1579013"/>
                <a:ext cx="8624454" cy="521040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dirty="0" smtClean="0"/>
                  <a:t>The uncertainty of the prediction </a:t>
                </a:r>
                <a14:m>
                  <m:oMath xmlns:m="http://schemas.openxmlformats.org/officeDocument/2006/math">
                    <m:r>
                      <a:rPr lang="en-US" altLang="ko-KR" sz="1800" b="0" i="1" smtClean="0">
                        <a:latin typeface="Cambria Math" panose="02040503050406030204" pitchFamily="18" charset="0"/>
                      </a:rPr>
                      <m:t>𝑉𝑎𝑟</m:t>
                    </m:r>
                    <m:d>
                      <m:dPr>
                        <m:begChr m:val="["/>
                        <m:endChr m:val="]"/>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𝑦</m:t>
                        </m:r>
                      </m:e>
                      <m:e>
                        <m:r>
                          <a:rPr lang="en-US" altLang="ko-KR" sz="1800" b="0" i="1" smtClean="0">
                            <a:latin typeface="Cambria Math" panose="02040503050406030204" pitchFamily="18" charset="0"/>
                          </a:rPr>
                          <m:t>𝑥</m:t>
                        </m:r>
                      </m:e>
                    </m:d>
                  </m:oMath>
                </a14:m>
                <a:r>
                  <a:rPr lang="en-US" altLang="ko-KR" sz="1800" dirty="0" smtClean="0"/>
                  <a:t> is consist of two uncertainties in BNN:</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𝑉𝑎𝑟</m:t>
                      </m:r>
                      <m:d>
                        <m:dPr>
                          <m:begChr m:val="["/>
                          <m:endChr m:val="]"/>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Sub>
                        </m:e>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𝑥</m:t>
                              </m:r>
                            </m:e>
                            <m:sub>
                              <m:r>
                                <a:rPr lang="en-US" altLang="ko-KR" sz="2000" b="0" i="1" smtClean="0">
                                  <a:latin typeface="Cambria Math" panose="02040503050406030204" pitchFamily="18" charset="0"/>
                                </a:rPr>
                                <m:t>𝑖</m:t>
                              </m:r>
                            </m:sub>
                          </m:sSub>
                        </m:e>
                      </m:d>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0" i="1" smtClean="0">
                                              <a:latin typeface="Cambria Math" panose="02040503050406030204" pitchFamily="18" charset="0"/>
                                            </a:rPr>
                                            <m:t>𝑦</m:t>
                                          </m:r>
                                        </m:e>
                                      </m:acc>
                                    </m:e>
                                    <m:sub>
                                      <m:r>
                                        <a:rPr lang="en-US" altLang="ko-KR" sz="2000" b="0" i="1" smtClean="0">
                                          <a:latin typeface="Cambria Math" panose="02040503050406030204" pitchFamily="18" charset="0"/>
                                        </a:rPr>
                                        <m:t>𝑖</m:t>
                                      </m:r>
                                    </m:sub>
                                  </m:sSub>
                                </m:e>
                              </m:d>
                            </m:e>
                            <m:sup>
                              <m:r>
                                <a:rPr lang="en-US" altLang="ko-KR" sz="2000" b="0" i="1" smtClean="0">
                                  <a:latin typeface="Cambria Math" panose="02040503050406030204" pitchFamily="18" charset="0"/>
                                </a:rPr>
                                <m:t>2</m:t>
                              </m:r>
                            </m:sup>
                          </m:sSup>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𝜎</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e>
                                  </m:d>
                                </m:e>
                                <m:sup>
                                  <m:r>
                                    <a:rPr lang="en-US" altLang="ko-KR" sz="2000" b="0" i="1" smtClean="0">
                                      <a:latin typeface="Cambria Math" panose="02040503050406030204" pitchFamily="18" charset="0"/>
                                    </a:rPr>
                                    <m:t>2</m:t>
                                  </m:r>
                                </m:sup>
                              </m:sSup>
                            </m:e>
                          </m:nary>
                        </m:e>
                      </m:nary>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endParaRPr lang="en-US" altLang="ko-KR" sz="2000" dirty="0" smtClean="0"/>
              </a:p>
              <a:p>
                <a:r>
                  <a:rPr lang="en-US" altLang="ko-KR" sz="1800" dirty="0" smtClean="0"/>
                  <a:t>By Kwon et al*’s derivation, </a:t>
                </a:r>
                <a:br>
                  <a:rPr lang="en-US" altLang="ko-KR" sz="1800" dirty="0" smtClean="0"/>
                </a:br>
                <a:r>
                  <a:rPr lang="en-US" altLang="ko-KR" sz="1800" dirty="0" smtClean="0"/>
                  <a:t>the uncertainty of the classification in BNN can be estimated as:</a:t>
                </a:r>
              </a:p>
              <a:p>
                <a:pPr marL="0" indent="0" algn="ctr">
                  <a:buNone/>
                </a:pPr>
                <a:endParaRPr lang="en-US" altLang="ko-KR" sz="20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𝑉𝑎</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𝑟</m:t>
                              </m:r>
                            </m:e>
                            <m:sub>
                              <m:r>
                                <a:rPr lang="en-US" altLang="ko-KR" sz="2000" i="1">
                                  <a:latin typeface="Cambria Math" panose="02040503050406030204" pitchFamily="18" charset="0"/>
                                </a:rPr>
                                <m:t>𝑝</m:t>
                              </m:r>
                            </m:sub>
                          </m:sSub>
                        </m:e>
                      </m:acc>
                      <m:d>
                        <m:dPr>
                          <m:begChr m:val="["/>
                          <m:endChr m:val="]"/>
                          <m:ctrlPr>
                            <a:rPr lang="en-US" altLang="ko-KR" sz="2000" i="1">
                              <a:latin typeface="Cambria Math" panose="02040503050406030204" pitchFamily="18" charset="0"/>
                            </a:rPr>
                          </m:ctrlPr>
                        </m:dPr>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𝑦</m:t>
                              </m:r>
                            </m:e>
                            <m:sup>
                              <m:r>
                                <a:rPr lang="en-US" altLang="ko-KR" sz="2000" i="1">
                                  <a:latin typeface="Cambria Math" panose="02040503050406030204" pitchFamily="18" charset="0"/>
                                </a:rPr>
                                <m:t>∗</m:t>
                              </m:r>
                            </m:sup>
                          </m:sSup>
                        </m:e>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𝑥</m:t>
                              </m:r>
                            </m:e>
                            <m:sup>
                              <m:r>
                                <a:rPr lang="en-US" altLang="ko-KR" sz="2000" i="1">
                                  <a:latin typeface="Cambria Math" panose="02040503050406030204" pitchFamily="18" charset="0"/>
                                </a:rPr>
                                <m:t>∗</m:t>
                              </m:r>
                            </m:sup>
                          </m:sSup>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e>
                            <m:sup>
                              <m:r>
                                <a:rPr lang="en-US" altLang="ko-KR" sz="2000" i="1">
                                  <a:latin typeface="Cambria Math" panose="02040503050406030204" pitchFamily="18" charset="0"/>
                                </a:rPr>
                                <m:t>𝑇</m:t>
                              </m:r>
                            </m:sup>
                          </m:sSup>
                        </m:e>
                      </m:nary>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r>
                            <a:rPr lang="en-US" altLang="ko-KR" sz="2000" i="1">
                              <a:latin typeface="Cambria Math" panose="02040503050406030204" pitchFamily="18" charset="0"/>
                            </a:rPr>
                            <m:t>(</m:t>
                          </m:r>
                          <m:r>
                            <a:rPr lang="en-US" altLang="ko-KR" sz="2000" i="1">
                              <a:latin typeface="Cambria Math" panose="02040503050406030204" pitchFamily="18" charset="0"/>
                            </a:rPr>
                            <m:t>𝑑𝑖𝑎𝑔</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e>
                            <m:sup>
                              <m:r>
                                <a:rPr lang="en-US" altLang="ko-KR" sz="2000" i="1">
                                  <a:latin typeface="Cambria Math" panose="02040503050406030204" pitchFamily="18" charset="0"/>
                                </a:rPr>
                                <m:t>𝑇</m:t>
                              </m:r>
                            </m:sup>
                          </m:sSup>
                          <m:r>
                            <a:rPr lang="en-US" altLang="ko-KR" sz="2000" i="1">
                              <a:latin typeface="Cambria Math" panose="02040503050406030204" pitchFamily="18" charset="0"/>
                            </a:rPr>
                            <m:t>)</m:t>
                          </m:r>
                        </m:e>
                      </m:nary>
                    </m:oMath>
                  </m:oMathPara>
                </a14:m>
                <a:endParaRPr lang="en-US" altLang="ko-KR" sz="2000" b="1" dirty="0" smtClean="0"/>
              </a:p>
              <a:p>
                <a:pPr marL="0" indent="0">
                  <a:buNone/>
                </a:pPr>
                <a:r>
                  <a:rPr lang="en-US" altLang="ko-KR" sz="2000" dirty="0" smtClean="0"/>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63946" y="1579013"/>
                <a:ext cx="8624454" cy="5210407"/>
              </a:xfrm>
              <a:prstGeom prst="rect">
                <a:avLst/>
              </a:prstGeom>
              <a:blipFill>
                <a:blip r:embed="rId3"/>
                <a:stretch>
                  <a:fillRect l="-495" t="-585"/>
                </a:stretch>
              </a:blipFill>
            </p:spPr>
            <p:txBody>
              <a:bodyPr/>
              <a:lstStyle/>
              <a:p>
                <a:r>
                  <a:rPr lang="ko-KR" altLang="en-US">
                    <a:noFill/>
                  </a:rPr>
                  <a:t> </a:t>
                </a:r>
              </a:p>
            </p:txBody>
          </p:sp>
        </mc:Fallback>
      </mc:AlternateContent>
      <p:sp>
        <p:nvSpPr>
          <p:cNvPr id="7" name="왼쪽 중괄호 6"/>
          <p:cNvSpPr/>
          <p:nvPr/>
        </p:nvSpPr>
        <p:spPr>
          <a:xfrm rot="16200000">
            <a:off x="4251960" y="2219960"/>
            <a:ext cx="335280" cy="146304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3" name="왼쪽 중괄호 12"/>
          <p:cNvSpPr/>
          <p:nvPr/>
        </p:nvSpPr>
        <p:spPr>
          <a:xfrm rot="16200000">
            <a:off x="5938520" y="2433320"/>
            <a:ext cx="335280" cy="103632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0" name="TextBox 9"/>
          <p:cNvSpPr txBox="1"/>
          <p:nvPr/>
        </p:nvSpPr>
        <p:spPr>
          <a:xfrm>
            <a:off x="3200400" y="3068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6" name="TextBox 15"/>
          <p:cNvSpPr txBox="1"/>
          <p:nvPr/>
        </p:nvSpPr>
        <p:spPr>
          <a:xfrm>
            <a:off x="6543040" y="301752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14" name="TextBox 13"/>
          <p:cNvSpPr txBox="1"/>
          <p:nvPr/>
        </p:nvSpPr>
        <p:spPr>
          <a:xfrm>
            <a:off x="2242185" y="3304540"/>
            <a:ext cx="3346237" cy="646331"/>
          </a:xfrm>
          <a:prstGeom prst="rect">
            <a:avLst/>
          </a:prstGeom>
          <a:noFill/>
        </p:spPr>
        <p:txBody>
          <a:bodyPr wrap="none" rtlCol="0">
            <a:spAutoFit/>
          </a:bodyPr>
          <a:lstStyle/>
          <a:p>
            <a:r>
              <a:rPr lang="en-US" altLang="ko-KR" dirty="0" smtClean="0"/>
              <a:t>Due to the insufficient data</a:t>
            </a:r>
            <a:br>
              <a:rPr lang="en-US" altLang="ko-KR" dirty="0" smtClean="0"/>
            </a:br>
            <a:r>
              <a:rPr lang="en-US" altLang="ko-KR" dirty="0" smtClean="0"/>
              <a:t>(From model parameter variance)</a:t>
            </a:r>
            <a:endParaRPr lang="ko-KR" altLang="en-US" dirty="0"/>
          </a:p>
        </p:txBody>
      </p:sp>
      <p:sp>
        <p:nvSpPr>
          <p:cNvPr id="17" name="TextBox 16"/>
          <p:cNvSpPr txBox="1"/>
          <p:nvPr/>
        </p:nvSpPr>
        <p:spPr>
          <a:xfrm>
            <a:off x="5862320" y="3267075"/>
            <a:ext cx="3057760" cy="646331"/>
          </a:xfrm>
          <a:prstGeom prst="rect">
            <a:avLst/>
          </a:prstGeom>
          <a:noFill/>
        </p:spPr>
        <p:txBody>
          <a:bodyPr wrap="none" rtlCol="0">
            <a:spAutoFit/>
          </a:bodyPr>
          <a:lstStyle/>
          <a:p>
            <a:r>
              <a:rPr lang="en-US" altLang="ko-KR" dirty="0" smtClean="0"/>
              <a:t>Due to the data inherent noise</a:t>
            </a:r>
          </a:p>
          <a:p>
            <a:r>
              <a:rPr lang="en-US" altLang="ko-KR" dirty="0" smtClean="0"/>
              <a:t>(From data.. We don’t know)</a:t>
            </a:r>
            <a:endParaRPr lang="ko-KR" altLang="en-US" dirty="0"/>
          </a:p>
        </p:txBody>
      </p:sp>
      <p:sp>
        <p:nvSpPr>
          <p:cNvPr id="28" name="직사각형 27"/>
          <p:cNvSpPr/>
          <p:nvPr/>
        </p:nvSpPr>
        <p:spPr>
          <a:xfrm>
            <a:off x="513625" y="6513625"/>
            <a:ext cx="2925737" cy="276999"/>
          </a:xfrm>
          <a:prstGeom prst="rect">
            <a:avLst/>
          </a:prstGeom>
        </p:spPr>
        <p:txBody>
          <a:bodyPr wrap="none">
            <a:spAutoFit/>
          </a:bodyPr>
          <a:lstStyle/>
          <a:p>
            <a:r>
              <a:rPr lang="en-US" altLang="ko-KR" sz="1200" dirty="0" smtClean="0"/>
              <a:t>*https</a:t>
            </a:r>
            <a:r>
              <a:rPr lang="en-US" altLang="ko-KR" sz="1200" dirty="0"/>
              <a:t>://stat.snu.ac.kr/mcp/Uncertainty.pdf</a:t>
            </a:r>
            <a:endParaRPr lang="ko-KR" altLang="en-US" sz="1200" dirty="0"/>
          </a:p>
        </p:txBody>
      </p:sp>
      <p:sp>
        <p:nvSpPr>
          <p:cNvPr id="32" name="모서리가 둥근 직사각형 31"/>
          <p:cNvSpPr/>
          <p:nvPr/>
        </p:nvSpPr>
        <p:spPr>
          <a:xfrm>
            <a:off x="2291882" y="5207804"/>
            <a:ext cx="2569945" cy="933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32"/>
          <p:cNvSpPr/>
          <p:nvPr/>
        </p:nvSpPr>
        <p:spPr>
          <a:xfrm>
            <a:off x="5106736" y="5207414"/>
            <a:ext cx="3166712" cy="953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7154377" y="6264843"/>
            <a:ext cx="999441" cy="369332"/>
          </a:xfrm>
          <a:prstGeom prst="rect">
            <a:avLst/>
          </a:prstGeom>
          <a:noFill/>
          <a:ln>
            <a:solidFill>
              <a:srgbClr val="FF0000"/>
            </a:solidFill>
          </a:ln>
        </p:spPr>
        <p:txBody>
          <a:bodyPr wrap="none" rtlCol="0">
            <a:spAutoFit/>
          </a:bodyPr>
          <a:lstStyle/>
          <a:p>
            <a:r>
              <a:rPr lang="en-US" altLang="ko-KR" dirty="0" err="1" smtClean="0"/>
              <a:t>aleatoric</a:t>
            </a:r>
            <a:endParaRPr lang="ko-KR" altLang="en-US" dirty="0"/>
          </a:p>
        </p:txBody>
      </p:sp>
      <p:sp>
        <p:nvSpPr>
          <p:cNvPr id="35" name="TextBox 34"/>
          <p:cNvSpPr txBox="1"/>
          <p:nvPr/>
        </p:nvSpPr>
        <p:spPr>
          <a:xfrm>
            <a:off x="3722971" y="6245593"/>
            <a:ext cx="1086901" cy="369332"/>
          </a:xfrm>
          <a:prstGeom prst="rect">
            <a:avLst/>
          </a:prstGeom>
          <a:noFill/>
          <a:ln>
            <a:solidFill>
              <a:srgbClr val="FF0000"/>
            </a:solidFill>
          </a:ln>
        </p:spPr>
        <p:txBody>
          <a:bodyPr wrap="none" rtlCol="0">
            <a:spAutoFit/>
          </a:bodyPr>
          <a:lstStyle/>
          <a:p>
            <a:r>
              <a:rPr lang="en-US" altLang="ko-KR" dirty="0" smtClean="0"/>
              <a:t>epistemic</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40</a:t>
            </a:fld>
            <a:r>
              <a:rPr lang="en-US" altLang="ko-KR" smtClean="0"/>
              <a:t>/26</a:t>
            </a:r>
            <a:endParaRPr lang="ko-KR" altLang="en-US" dirty="0"/>
          </a:p>
        </p:txBody>
      </p:sp>
    </p:spTree>
    <p:extLst>
      <p:ext uri="{BB962C8B-B14F-4D97-AF65-F5344CB8AC3E}">
        <p14:creationId xmlns:p14="http://schemas.microsoft.com/office/powerpoint/2010/main" val="322873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fade">
                                      <p:cBhvr>
                                        <p:cTn id="7" dur="500"/>
                                        <p:tgtEl>
                                          <p:spTgt spid="11">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8" end="8"/>
                                            </p:txEl>
                                          </p:spTgt>
                                        </p:tgtEl>
                                        <p:attrNameLst>
                                          <p:attrName>style.visibility</p:attrName>
                                        </p:attrNameLst>
                                      </p:cBhvr>
                                      <p:to>
                                        <p:strVal val="visible"/>
                                      </p:to>
                                    </p:set>
                                    <p:animEffect transition="in" filter="fade">
                                      <p:cBhvr>
                                        <p:cTn id="10" dur="500"/>
                                        <p:tgtEl>
                                          <p:spTgt spid="11">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animEffect transition="in" filter="fade">
                                      <p:cBhvr>
                                        <p:cTn id="13" dur="500"/>
                                        <p:tgtEl>
                                          <p:spTgt spid="11">
                                            <p:txEl>
                                              <p:pRg st="9" end="9"/>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modeling methods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1438151" cy="400110"/>
          </a:xfrm>
          <a:prstGeom prst="rect">
            <a:avLst/>
          </a:prstGeom>
        </p:spPr>
        <p:txBody>
          <a:bodyPr wrap="none">
            <a:spAutoFit/>
          </a:bodyPr>
          <a:lstStyle/>
          <a:p>
            <a:r>
              <a:rPr lang="en-US" altLang="ko-KR" sz="2000" b="1" dirty="0" smtClean="0"/>
              <a:t>Uncertainty</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35070" y="1097751"/>
                <a:ext cx="8624454" cy="4970978"/>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ko-KR" sz="2000" dirty="0" smtClean="0"/>
              </a:p>
              <a:p>
                <a:r>
                  <a:rPr lang="en-US" altLang="ko-KR" sz="1800" dirty="0" smtClean="0"/>
                  <a:t>There are two way to model the classification uncertainty in Bayesian Neural Network.</a:t>
                </a:r>
              </a:p>
              <a:p>
                <a:r>
                  <a:rPr lang="en-US" altLang="ko-KR" sz="1600" b="1" dirty="0" smtClean="0"/>
                  <a:t>Implicit</a:t>
                </a:r>
                <a:r>
                  <a:rPr lang="en-US" altLang="ko-KR" sz="1600" dirty="0" smtClean="0"/>
                  <a:t> : Train the BNN(MC-dropout) ordinarily to predict the probability. </a:t>
                </a:r>
                <a:br>
                  <a:rPr lang="en-US" altLang="ko-KR" sz="1600" dirty="0" smtClean="0"/>
                </a:br>
                <a:r>
                  <a:rPr lang="en-US" altLang="ko-KR" sz="1600" dirty="0" smtClean="0"/>
                  <a:t>Nothing reflected in loss(CE).</a:t>
                </a:r>
              </a:p>
              <a:p>
                <a:r>
                  <a:rPr lang="en-US" altLang="ko-KR" sz="1600" b="1" dirty="0" smtClean="0"/>
                  <a:t>Explicit</a:t>
                </a:r>
                <a:r>
                  <a:rPr lang="en-US" altLang="ko-KR" sz="1600" dirty="0" smtClean="0"/>
                  <a:t> : Train </a:t>
                </a:r>
                <a:r>
                  <a:rPr lang="en-US" altLang="ko-KR" sz="1600" dirty="0"/>
                  <a:t>the BNN(MC-dropout</a:t>
                </a:r>
                <a:r>
                  <a:rPr lang="en-US" altLang="ko-KR" sz="1600" dirty="0" smtClean="0"/>
                  <a:t>) to predict both the probability and logit-space </a:t>
                </a:r>
                <a:r>
                  <a:rPr lang="en-US" altLang="ko-KR" sz="1600" dirty="0" err="1" smtClean="0"/>
                  <a:t>aleatoric</a:t>
                </a:r>
                <a:r>
                  <a:rPr lang="en-US" altLang="ko-KR" sz="1600" dirty="0" smtClean="0"/>
                  <a:t> uncertainty. The </a:t>
                </a:r>
                <a:r>
                  <a:rPr lang="en-US" altLang="ko-KR" sz="1600" dirty="0" err="1" smtClean="0"/>
                  <a:t>aleatoric</a:t>
                </a:r>
                <a:r>
                  <a:rPr lang="en-US" altLang="ko-KR" sz="1600" dirty="0" smtClean="0"/>
                  <a:t> uncertainty in logit-space attenuate the loss function.</a:t>
                </a:r>
              </a:p>
              <a:p>
                <a:pPr marL="0" indent="0">
                  <a:buNone/>
                </a:pPr>
                <a:r>
                  <a:rPr lang="en-US" altLang="ko-KR" sz="1600" dirty="0" smtClean="0"/>
                  <a:t>Assume that the predicted logit and probability is :</a:t>
                </a:r>
                <a:endParaRPr lang="en-US" altLang="ko-KR" sz="2000" b="0" i="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0" dirty="0" smtClean="0">
                          <a:latin typeface="Cambria Math" panose="02040503050406030204" pitchFamily="18" charset="0"/>
                        </a:rPr>
                        <m:t>|</m:t>
                      </m:r>
                      <m:r>
                        <a:rPr lang="en-US" altLang="ko-KR" sz="2000" b="1" i="0" dirty="0" smtClean="0">
                          <a:latin typeface="Cambria Math" panose="02040503050406030204" pitchFamily="18" charset="0"/>
                        </a:rPr>
                        <m:t>𝐖</m:t>
                      </m:r>
                      <m:r>
                        <a:rPr lang="en-US" altLang="ko-KR" sz="2000" b="1" i="0" dirty="0" smtClean="0">
                          <a:latin typeface="Cambria Math" panose="02040503050406030204" pitchFamily="18" charset="0"/>
                        </a:rPr>
                        <m:t>~</m:t>
                      </m:r>
                      <m:r>
                        <a:rPr lang="en-US" altLang="ko-KR" sz="2000" b="1" i="1" dirty="0" smtClean="0">
                          <a:latin typeface="Cambria Math" panose="02040503050406030204" pitchFamily="18" charset="0"/>
                        </a:rPr>
                        <m:t>𝒩</m:t>
                      </m:r>
                      <m:d>
                        <m:dPr>
                          <m:ctrlPr>
                            <a:rPr lang="en-US" altLang="ko-KR" sz="2000" b="1"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 </m:t>
                          </m:r>
                          <m:sSup>
                            <m:sSupPr>
                              <m:ctrlPr>
                                <a:rPr lang="en-US" altLang="ko-KR" sz="2000" i="1" dirty="0" smtClean="0">
                                  <a:latin typeface="Cambria Math" panose="02040503050406030204" pitchFamily="18" charset="0"/>
                                </a:rPr>
                              </m:ctrlPr>
                            </m:sSupPr>
                            <m:e>
                              <m:d>
                                <m:dPr>
                                  <m:ctrlPr>
                                    <a:rPr lang="en-US" altLang="ko-KR" sz="2000"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e>
                              </m:d>
                            </m:e>
                            <m:sup>
                              <m:r>
                                <a:rPr lang="en-US" altLang="ko-KR" sz="2000" b="0" i="1" dirty="0" smtClean="0">
                                  <a:latin typeface="Cambria Math" panose="02040503050406030204" pitchFamily="18" charset="0"/>
                                </a:rPr>
                                <m:t>2</m:t>
                              </m:r>
                            </m:sup>
                          </m:sSup>
                          <m:r>
                            <a:rPr lang="en-US" altLang="ko-KR" sz="2000" b="1" i="0" dirty="0" smtClean="0">
                              <a:latin typeface="Cambria Math" panose="02040503050406030204" pitchFamily="18" charset="0"/>
                            </a:rPr>
                            <m:t>𝐈</m:t>
                          </m:r>
                        </m:e>
                      </m:d>
                    </m:oMath>
                  </m:oMathPara>
                </a14:m>
                <a:endParaRPr lang="en-US" altLang="ko-KR" sz="2000" b="1"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oMath>
                  </m:oMathPara>
                </a14:m>
                <a:endParaRPr lang="en-US" altLang="ko-KR" sz="2000" b="1" dirty="0" smtClean="0">
                  <a:latin typeface="Book Antiqua" panose="02040602050305030304" pitchFamily="18" charset="0"/>
                </a:endParaRPr>
              </a:p>
              <a:p>
                <a:pPr marL="0" indent="0">
                  <a:buNone/>
                </a:pPr>
                <a:r>
                  <a:rPr lang="en-US" altLang="ko-KR" sz="1600" dirty="0" smtClean="0"/>
                  <a:t>Therefore, the expected likelihood is :</a:t>
                </a:r>
              </a:p>
              <a:p>
                <a:pPr marL="0" indent="0">
                  <a:buNone/>
                </a:pPr>
                <a:r>
                  <a:rPr lang="en-US" altLang="ko-KR" sz="2000" b="1" dirty="0"/>
                  <a:t> </a:t>
                </a:r>
                <a:r>
                  <a:rPr lang="en-US" altLang="ko-KR" sz="2000" b="1" dirty="0" smtClean="0"/>
                  <a:t>                                                        </a:t>
                </a:r>
                <a14:m>
                  <m:oMath xmlns:m="http://schemas.openxmlformats.org/officeDocument/2006/math">
                    <m:sSub>
                      <m:sSubPr>
                        <m:ctrlPr>
                          <a:rPr lang="en-US" altLang="ko-KR" sz="2000" b="1" i="1" smtClean="0">
                            <a:latin typeface="Cambria Math" panose="02040503050406030204" pitchFamily="18" charset="0"/>
                          </a:rPr>
                        </m:ctrlPr>
                      </m:sSubPr>
                      <m:e>
                        <m:r>
                          <a:rPr lang="ko-KR" altLang="en-US" sz="2000" b="1" i="1" smtClean="0">
                            <a:latin typeface="Cambria Math" panose="02040503050406030204" pitchFamily="18" charset="0"/>
                          </a:rPr>
                          <m:t>𝔼</m:t>
                        </m:r>
                      </m:e>
                      <m:sub>
                        <m:r>
                          <a:rPr lang="en-US" altLang="ko-KR" sz="2000" i="1" dirty="0">
                            <a:latin typeface="Cambria Math" panose="02040503050406030204" pitchFamily="18" charset="0"/>
                          </a:rPr>
                          <m:t>𝒩</m:t>
                        </m:r>
                        <m:d>
                          <m:dPr>
                            <m:ctrlPr>
                              <a:rPr lang="en-US" altLang="ko-KR" sz="2000" b="1"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b="1" dirty="0">
                                    <a:latin typeface="Cambria Math" panose="02040503050406030204" pitchFamily="18" charset="0"/>
                                  </a:rPr>
                                  <m:t>𝐟</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r>
                              <a:rPr lang="en-US" altLang="ko-KR" sz="2000" i="1" dirty="0">
                                <a:latin typeface="Cambria Math" panose="02040503050406030204" pitchFamily="18" charset="0"/>
                              </a:rPr>
                              <m:t>, </m:t>
                            </m:r>
                            <m:sSup>
                              <m:sSupPr>
                                <m:ctrlPr>
                                  <a:rPr lang="en-US" altLang="ko-KR" sz="2000" i="1" dirty="0">
                                    <a:latin typeface="Cambria Math" panose="02040503050406030204" pitchFamily="18" charset="0"/>
                                  </a:rPr>
                                </m:ctrlPr>
                              </m:sSupPr>
                              <m:e>
                                <m:d>
                                  <m:dPr>
                                    <m:ctrlPr>
                                      <a:rPr lang="en-US" altLang="ko-KR" sz="2000"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i="1" dirty="0">
                                            <a:latin typeface="Cambria Math" panose="02040503050406030204" pitchFamily="18" charset="0"/>
                                          </a:rPr>
                                          <m:t>𝜎</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e>
                                </m:d>
                              </m:e>
                              <m:sup>
                                <m:r>
                                  <a:rPr lang="en-US" altLang="ko-KR" sz="2000" i="1" dirty="0">
                                    <a:latin typeface="Cambria Math" panose="02040503050406030204" pitchFamily="18" charset="0"/>
                                  </a:rPr>
                                  <m:t>2</m:t>
                                </m:r>
                              </m:sup>
                            </m:sSup>
                            <m:r>
                              <a:rPr lang="en-US" altLang="ko-KR" sz="2000" b="1" dirty="0">
                                <a:latin typeface="Cambria Math" panose="02040503050406030204" pitchFamily="18" charset="0"/>
                              </a:rPr>
                              <m:t>𝐈</m:t>
                            </m:r>
                          </m:e>
                        </m:d>
                      </m:sub>
                    </m:sSub>
                    <m:d>
                      <m:dPr>
                        <m:begChr m:val="["/>
                        <m:endChr m:val="]"/>
                        <m:ctrlPr>
                          <a:rPr lang="en-US" altLang="ko-KR" sz="2000" b="1" i="1" smtClean="0">
                            <a:latin typeface="Cambria Math" panose="02040503050406030204" pitchFamily="18" charset="0"/>
                          </a:rPr>
                        </m:ctrlPr>
                      </m:dPr>
                      <m:e>
                        <m:sSub>
                          <m:sSubPr>
                            <m:ctrlPr>
                              <a:rPr lang="en-US" altLang="ko-KR" sz="2000" b="1" i="1"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𝑐</m:t>
                            </m:r>
                          </m:sub>
                        </m:sSub>
                      </m:e>
                    </m:d>
                  </m:oMath>
                </a14:m>
                <a:endParaRPr lang="en-US" altLang="ko-KR" sz="2000" b="1" dirty="0" smtClean="0">
                  <a:latin typeface="Book Antiqua" panose="02040602050305030304" pitchFamily="18" charset="0"/>
                </a:endParaRPr>
              </a:p>
              <a:p>
                <a:pPr marL="0" indent="0">
                  <a:buNone/>
                </a:pPr>
                <a:r>
                  <a:rPr lang="en-US" altLang="ko-KR" sz="1600" dirty="0" smtClean="0"/>
                  <a:t>In practice, the expected likelihood is approximated by Monte-Carlo approximation,</a:t>
                </a:r>
              </a:p>
              <a:p>
                <a:pPr marL="0" indent="0">
                  <a:buNone/>
                </a:pPr>
                <a:r>
                  <a:rPr lang="en-US" altLang="ko-KR" sz="2000" b="0" dirty="0" smtClean="0"/>
                  <a:t>                                                         </a:t>
                </a:r>
                <a14:m>
                  <m:oMath xmlns:m="http://schemas.openxmlformats.org/officeDocument/2006/math">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𝒩</m:t>
                    </m:r>
                    <m:r>
                      <a:rPr lang="en-US" altLang="ko-KR" sz="2000" b="0" i="1" dirty="0" smtClean="0">
                        <a:latin typeface="Cambria Math" panose="02040503050406030204" pitchFamily="18" charset="0"/>
                      </a:rPr>
                      <m:t>(</m:t>
                    </m:r>
                    <m:r>
                      <a:rPr lang="en-US" altLang="ko-KR" sz="2000" b="1" i="1" dirty="0" smtClean="0">
                        <a:latin typeface="Cambria Math" panose="02040503050406030204" pitchFamily="18" charset="0"/>
                      </a:rPr>
                      <m:t>𝟎</m:t>
                    </m:r>
                    <m:r>
                      <a:rPr lang="en-US" altLang="ko-KR" sz="2000" b="0" i="1" dirty="0" smtClean="0">
                        <a:latin typeface="Cambria Math" panose="02040503050406030204" pitchFamily="18" charset="0"/>
                      </a:rPr>
                      <m:t>, </m:t>
                    </m:r>
                    <m:r>
                      <a:rPr lang="en-US" altLang="ko-KR" sz="2000" b="1" i="0" dirty="0" smtClean="0">
                        <a:latin typeface="Cambria Math" panose="02040503050406030204" pitchFamily="18" charset="0"/>
                      </a:rPr>
                      <m:t>𝐈</m:t>
                    </m:r>
                    <m:r>
                      <a:rPr lang="en-US" altLang="ko-KR" sz="2000" b="0" i="1" dirty="0" smtClean="0">
                        <a:latin typeface="Cambria Math" panose="02040503050406030204" pitchFamily="18" charset="0"/>
                      </a:rPr>
                      <m:t>)</m:t>
                    </m:r>
                  </m:oMath>
                </a14:m>
                <a:endParaRPr lang="en-US" altLang="ko-KR" sz="2000" b="1" dirty="0" smtClean="0">
                  <a:latin typeface="Book Antiqua" panose="02040602050305030304" pitchFamily="18" charset="0"/>
                </a:endParaRPr>
              </a:p>
              <a:p>
                <a:pPr marL="0" indent="0" algn="ctr">
                  <a:buNone/>
                </a:pPr>
                <a:r>
                  <a:rPr lang="en-US" altLang="ko-KR" sz="2000" b="0" dirty="0" smtClean="0"/>
                  <a:t>            </a:t>
                </a:r>
                <a14:m>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f>
                      <m:fPr>
                        <m:ctrlPr>
                          <a:rPr lang="en-US" altLang="ko-KR" sz="2000" b="0" i="1" dirty="0" smtClean="0">
                            <a:latin typeface="Cambria Math" panose="02040503050406030204" pitchFamily="18" charset="0"/>
                          </a:rPr>
                        </m:ctrlPr>
                      </m:fPr>
                      <m:num>
                        <m:r>
                          <a:rPr lang="en-US" altLang="ko-KR" sz="2000" b="0" i="1" dirty="0" smtClean="0">
                            <a:latin typeface="Cambria Math" panose="02040503050406030204" pitchFamily="18" charset="0"/>
                          </a:rPr>
                          <m:t>1</m:t>
                        </m:r>
                      </m:num>
                      <m:den>
                        <m:r>
                          <a:rPr lang="en-US" altLang="ko-KR" sz="2000" b="0" i="1" dirty="0" smtClean="0">
                            <a:latin typeface="Cambria Math" panose="02040503050406030204" pitchFamily="18" charset="0"/>
                          </a:rPr>
                          <m:t>𝑇</m:t>
                        </m:r>
                      </m:den>
                    </m:f>
                    <m:nary>
                      <m:naryPr>
                        <m:chr m:val="∑"/>
                        <m:supHide m:val="on"/>
                        <m:ctrlPr>
                          <a:rPr lang="en-US" altLang="ko-KR" sz="2000" b="0" i="1" dirty="0" smtClean="0">
                            <a:latin typeface="Cambria Math" panose="02040503050406030204" pitchFamily="18" charset="0"/>
                          </a:rPr>
                        </m:ctrlPr>
                      </m:naryPr>
                      <m:sub>
                        <m:r>
                          <a:rPr lang="en-US" altLang="ko-KR" sz="2000" b="0" i="1" dirty="0" smtClean="0">
                            <a:latin typeface="Cambria Math" panose="02040503050406030204" pitchFamily="18" charset="0"/>
                          </a:rPr>
                          <m:t>𝑡</m:t>
                        </m:r>
                      </m:sub>
                      <m:sup/>
                      <m:e>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 </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e>
                    </m:nary>
                  </m:oMath>
                </a14:m>
                <a:r>
                  <a:rPr lang="en-US" altLang="ko-KR" sz="2000" b="1" dirty="0" smtClean="0">
                    <a:latin typeface="Book Antiqua" panose="02040602050305030304" pitchFamily="18" charset="0"/>
                  </a:rPr>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35070" y="1097751"/>
                <a:ext cx="8624454" cy="4970978"/>
              </a:xfrm>
              <a:prstGeom prst="rect">
                <a:avLst/>
              </a:prstGeom>
              <a:blipFill>
                <a:blip r:embed="rId3"/>
                <a:stretch>
                  <a:fillRect l="-424" b="-17525"/>
                </a:stretch>
              </a:blipFill>
            </p:spPr>
            <p:txBody>
              <a:bodyPr/>
              <a:lstStyle/>
              <a:p>
                <a:r>
                  <a:rPr lang="ko-KR" altLang="en-US">
                    <a:noFill/>
                  </a:rPr>
                  <a:t> </a:t>
                </a:r>
              </a:p>
            </p:txBody>
          </p:sp>
        </mc:Fallback>
      </mc:AlternateContent>
      <p:grpSp>
        <p:nvGrpSpPr>
          <p:cNvPr id="8" name="그룹 7"/>
          <p:cNvGrpSpPr/>
          <p:nvPr/>
        </p:nvGrpSpPr>
        <p:grpSpPr>
          <a:xfrm>
            <a:off x="5943600" y="2877952"/>
            <a:ext cx="3027145" cy="979148"/>
            <a:chOff x="625640" y="5058610"/>
            <a:chExt cx="4545637" cy="1260500"/>
          </a:xfrm>
        </p:grpSpPr>
        <p:sp>
          <p:nvSpPr>
            <p:cNvPr id="18" name="모서리가 둥근 직사각형 17"/>
            <p:cNvSpPr/>
            <p:nvPr/>
          </p:nvSpPr>
          <p:spPr>
            <a:xfrm>
              <a:off x="625640" y="5199781"/>
              <a:ext cx="1026200" cy="4775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t>Model</a:t>
              </a:r>
              <a:endParaRPr lang="ko-KR" altLang="en-US" sz="1200" dirty="0"/>
            </a:p>
          </p:txBody>
        </p:sp>
        <p:cxnSp>
          <p:nvCxnSpPr>
            <p:cNvPr id="20" name="직선 화살표 연결선 19"/>
            <p:cNvCxnSpPr/>
            <p:nvPr/>
          </p:nvCxnSpPr>
          <p:spPr>
            <a:xfrm flipV="1">
              <a:off x="1651802" y="5291221"/>
              <a:ext cx="365760" cy="111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직선 화살표 연결선 20"/>
            <p:cNvCxnSpPr/>
            <p:nvPr/>
          </p:nvCxnSpPr>
          <p:spPr>
            <a:xfrm>
              <a:off x="1672122" y="5535061"/>
              <a:ext cx="355600" cy="101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72646" y="5058610"/>
                  <a:ext cx="493074" cy="3565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1" i="1" smtClean="0">
                                <a:latin typeface="Cambria Math" panose="02040503050406030204" pitchFamily="18" charset="0"/>
                              </a:rPr>
                            </m:ctrlPr>
                          </m:sSubPr>
                          <m:e>
                            <m:r>
                              <a:rPr lang="en-US" altLang="ko-KR" sz="1200" b="1" i="0" smtClean="0">
                                <a:latin typeface="Cambria Math" panose="02040503050406030204" pitchFamily="18" charset="0"/>
                              </a:rPr>
                              <m:t>𝐟</m:t>
                            </m:r>
                          </m:e>
                          <m:sub>
                            <m:r>
                              <a:rPr lang="en-US" altLang="ko-KR" sz="1200" b="0" i="1" smtClean="0">
                                <a:latin typeface="Cambria Math" panose="02040503050406030204" pitchFamily="18" charset="0"/>
                              </a:rPr>
                              <m:t>𝑖</m:t>
                            </m:r>
                          </m:sub>
                        </m:sSub>
                      </m:oMath>
                    </m:oMathPara>
                  </a14:m>
                  <a:endParaRPr lang="ko-KR" altLang="en-US" sz="12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1972646" y="5058610"/>
                  <a:ext cx="493074" cy="356593"/>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05803" y="5474100"/>
                  <a:ext cx="621517" cy="8450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200" b="0" i="1" smtClean="0">
                                <a:latin typeface="Cambria Math" panose="02040503050406030204" pitchFamily="18" charset="0"/>
                              </a:rPr>
                            </m:ctrlPr>
                          </m:sSubSupPr>
                          <m:e>
                            <m:r>
                              <m:rPr>
                                <m:sty m:val="p"/>
                              </m:rPr>
                              <a:rPr lang="en-US" altLang="ko-KR" sz="1200" b="0" i="1" smtClean="0">
                                <a:latin typeface="Cambria Math" panose="02040503050406030204" pitchFamily="18" charset="0"/>
                              </a:rPr>
                              <m:t>σ</m:t>
                            </m:r>
                          </m:e>
                          <m:sub>
                            <m:r>
                              <a:rPr lang="en-US" altLang="ko-KR" sz="1200" b="0" i="1" smtClean="0">
                                <a:latin typeface="Cambria Math" panose="02040503050406030204" pitchFamily="18" charset="0"/>
                              </a:rPr>
                              <m:t>𝑖</m:t>
                            </m:r>
                          </m:sub>
                          <m:sup>
                            <m:r>
                              <a:rPr lang="en-US" altLang="ko-KR" sz="1200" b="0" i="1" smtClean="0">
                                <a:latin typeface="Cambria Math" panose="02040503050406030204" pitchFamily="18" charset="0"/>
                              </a:rPr>
                              <m:t>2</m:t>
                            </m:r>
                          </m:sup>
                        </m:sSubSup>
                      </m:oMath>
                    </m:oMathPara>
                  </a14:m>
                  <a:endParaRPr lang="en-US" altLang="ko-KR" sz="1200" b="0" dirty="0" smtClean="0"/>
                </a:p>
                <a:p>
                  <a:endParaRPr lang="en-US" altLang="ko-KR" sz="1200" b="0" dirty="0" smtClean="0"/>
                </a:p>
                <a:p>
                  <a:endParaRPr lang="ko-KR" alt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905803" y="5474100"/>
                  <a:ext cx="621517" cy="845010"/>
                </a:xfrm>
                <a:prstGeom prst="rect">
                  <a:avLst/>
                </a:prstGeom>
                <a:blipFill>
                  <a:blip r:embed="rId5"/>
                  <a:stretch>
                    <a:fillRect/>
                  </a:stretch>
                </a:blipFill>
              </p:spPr>
              <p:txBody>
                <a:bodyPr/>
                <a:lstStyle/>
                <a:p>
                  <a:r>
                    <a:rPr lang="ko-KR" altLang="en-US">
                      <a:noFill/>
                    </a:rPr>
                    <a:t> </a:t>
                  </a:r>
                </a:p>
              </p:txBody>
            </p:sp>
          </mc:Fallback>
        </mc:AlternateContent>
        <p:sp>
          <p:nvSpPr>
            <p:cNvPr id="30" name="TextBox 29"/>
            <p:cNvSpPr txBox="1"/>
            <p:nvPr/>
          </p:nvSpPr>
          <p:spPr>
            <a:xfrm>
              <a:off x="2561122" y="5730639"/>
              <a:ext cx="2610155" cy="336782"/>
            </a:xfrm>
            <a:prstGeom prst="rect">
              <a:avLst/>
            </a:prstGeom>
            <a:noFill/>
            <a:ln>
              <a:solidFill>
                <a:srgbClr val="FF0000"/>
              </a:solidFill>
            </a:ln>
          </p:spPr>
          <p:txBody>
            <a:bodyPr wrap="square" rtlCol="0">
              <a:spAutoFit/>
            </a:bodyPr>
            <a:lstStyle/>
            <a:p>
              <a:r>
                <a:rPr lang="en-US" altLang="ko-KR" sz="1100" dirty="0" err="1" smtClean="0"/>
                <a:t>Aleatoric</a:t>
              </a:r>
              <a:r>
                <a:rPr lang="en-US" altLang="ko-KR" sz="1100" dirty="0" smtClean="0"/>
                <a:t> </a:t>
              </a:r>
              <a:r>
                <a:rPr lang="en-US" altLang="ko-KR" sz="1100" dirty="0" err="1" smtClean="0"/>
                <a:t>unc</a:t>
              </a:r>
              <a:r>
                <a:rPr lang="en-US" altLang="ko-KR" sz="1100" dirty="0" smtClean="0"/>
                <a:t>. in logit space</a:t>
              </a:r>
              <a:endParaRPr lang="ko-KR" altLang="en-US" sz="1100" dirty="0"/>
            </a:p>
          </p:txBody>
        </p:sp>
        <p:cxnSp>
          <p:nvCxnSpPr>
            <p:cNvPr id="31" name="직선 화살표 연결선 30"/>
            <p:cNvCxnSpPr>
              <a:stCxn id="30" idx="1"/>
            </p:cNvCxnSpPr>
            <p:nvPr/>
          </p:nvCxnSpPr>
          <p:spPr>
            <a:xfrm flipH="1" flipV="1">
              <a:off x="2279182" y="5768741"/>
              <a:ext cx="281940" cy="146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직사각형 21"/>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41</a:t>
            </a:fld>
            <a:r>
              <a:rPr lang="en-US" altLang="ko-KR" smtClean="0"/>
              <a:t>/26</a:t>
            </a:r>
            <a:endParaRPr lang="ko-KR" altLang="en-US" dirty="0"/>
          </a:p>
        </p:txBody>
      </p:sp>
    </p:spTree>
    <p:extLst>
      <p:ext uri="{BB962C8B-B14F-4D97-AF65-F5344CB8AC3E}">
        <p14:creationId xmlns:p14="http://schemas.microsoft.com/office/powerpoint/2010/main" val="2371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animEffect transition="in" filter="fade">
                                      <p:cBhvr>
                                        <p:cTn id="21" dur="500"/>
                                        <p:tgtEl>
                                          <p:spTgt spid="1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7" end="7"/>
                                            </p:txEl>
                                          </p:spTgt>
                                        </p:tgtEl>
                                        <p:attrNameLst>
                                          <p:attrName>style.visibility</p:attrName>
                                        </p:attrNameLst>
                                      </p:cBhvr>
                                      <p:to>
                                        <p:strVal val="visible"/>
                                      </p:to>
                                    </p:set>
                                    <p:animEffect transition="in" filter="fade">
                                      <p:cBhvr>
                                        <p:cTn id="24" dur="500"/>
                                        <p:tgtEl>
                                          <p:spTgt spid="11">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9" end="9"/>
                                            </p:txEl>
                                          </p:spTgt>
                                        </p:tgtEl>
                                        <p:attrNameLst>
                                          <p:attrName>style.visibility</p:attrName>
                                        </p:attrNameLst>
                                      </p:cBhvr>
                                      <p:to>
                                        <p:strVal val="visible"/>
                                      </p:to>
                                    </p:set>
                                    <p:animEffect transition="in" filter="fade">
                                      <p:cBhvr>
                                        <p:cTn id="30" dur="500"/>
                                        <p:tgtEl>
                                          <p:spTgt spid="11">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animEffect transition="in" filter="fade">
                                      <p:cBhvr>
                                        <p:cTn id="33" dur="500"/>
                                        <p:tgtEl>
                                          <p:spTgt spid="11">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11" end="11"/>
                                            </p:txEl>
                                          </p:spTgt>
                                        </p:tgtEl>
                                        <p:attrNameLst>
                                          <p:attrName>style.visibility</p:attrName>
                                        </p:attrNameLst>
                                      </p:cBhvr>
                                      <p:to>
                                        <p:strVal val="visible"/>
                                      </p:to>
                                    </p:set>
                                    <p:animEffect transition="in" filter="fade">
                                      <p:cBhvr>
                                        <p:cTn id="36"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Model Overview</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4" name="TextBox 103"/>
          <p:cNvSpPr txBox="1"/>
          <p:nvPr/>
        </p:nvSpPr>
        <p:spPr>
          <a:xfrm>
            <a:off x="471387" y="6480909"/>
            <a:ext cx="2932213" cy="430887"/>
          </a:xfrm>
          <a:prstGeom prst="rect">
            <a:avLst/>
          </a:prstGeom>
          <a:noFill/>
        </p:spPr>
        <p:txBody>
          <a:bodyPr wrap="none" rtlCol="0">
            <a:spAutoFit/>
          </a:bodyPr>
          <a:lstStyle/>
          <a:p>
            <a:r>
              <a:rPr lang="en-US" altLang="ko-KR" sz="1100" dirty="0" smtClean="0"/>
              <a:t>*DMPNN : Directed MPNN</a:t>
            </a:r>
          </a:p>
          <a:p>
            <a:r>
              <a:rPr lang="en-US" altLang="ko-KR" sz="1100" dirty="0" smtClean="0"/>
              <a:t>**GMHAP : Global Multi-head attention Pooling</a:t>
            </a:r>
            <a:endParaRPr lang="ko-KR" altLang="en-US" sz="1100" dirty="0"/>
          </a:p>
        </p:txBody>
      </p:sp>
      <p:grpSp>
        <p:nvGrpSpPr>
          <p:cNvPr id="54" name="그룹 53"/>
          <p:cNvGrpSpPr/>
          <p:nvPr/>
        </p:nvGrpSpPr>
        <p:grpSpPr>
          <a:xfrm>
            <a:off x="2061495" y="1586672"/>
            <a:ext cx="982769" cy="749972"/>
            <a:chOff x="3909060" y="1249680"/>
            <a:chExt cx="1673924" cy="1253314"/>
          </a:xfrm>
        </p:grpSpPr>
        <p:grpSp>
          <p:nvGrpSpPr>
            <p:cNvPr id="55" name="그룹 54"/>
            <p:cNvGrpSpPr/>
            <p:nvPr/>
          </p:nvGrpSpPr>
          <p:grpSpPr>
            <a:xfrm>
              <a:off x="4097130" y="1295170"/>
              <a:ext cx="1206390" cy="946691"/>
              <a:chOff x="828150" y="1188490"/>
              <a:chExt cx="2027518" cy="1591056"/>
            </a:xfrm>
          </p:grpSpPr>
          <p:sp>
            <p:nvSpPr>
              <p:cNvPr id="61" name="타원 60"/>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2" name="타원 61"/>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3" name="타원 62"/>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4" name="타원 63"/>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5" name="타원 64"/>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66" name="직선 연결선 65"/>
              <p:cNvCxnSpPr>
                <a:stCxn id="65" idx="0"/>
                <a:endCxn id="62"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직선 연결선 66"/>
              <p:cNvCxnSpPr>
                <a:stCxn id="65" idx="7"/>
                <a:endCxn id="61"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65" idx="2"/>
                <a:endCxn id="63"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직선 연결선 68"/>
              <p:cNvCxnSpPr>
                <a:stCxn id="65" idx="5"/>
                <a:endCxn id="64"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4625339" y="1668779"/>
              <a:ext cx="437404" cy="445594"/>
            </a:xfrm>
            <a:prstGeom prst="rect">
              <a:avLst/>
            </a:prstGeom>
            <a:noFill/>
          </p:spPr>
          <p:txBody>
            <a:bodyPr wrap="none" rtlCol="0">
              <a:spAutoFit/>
            </a:bodyPr>
            <a:lstStyle/>
            <a:p>
              <a:r>
                <a:rPr lang="en-US" altLang="ko-KR" sz="1100" dirty="0" smtClean="0"/>
                <a:t>1</a:t>
              </a:r>
              <a:endParaRPr lang="ko-KR" altLang="en-US" sz="1600" dirty="0"/>
            </a:p>
          </p:txBody>
        </p:sp>
        <p:sp>
          <p:nvSpPr>
            <p:cNvPr id="57" name="TextBox 56"/>
            <p:cNvSpPr txBox="1"/>
            <p:nvPr/>
          </p:nvSpPr>
          <p:spPr>
            <a:xfrm>
              <a:off x="3909060" y="1798320"/>
              <a:ext cx="437404" cy="445594"/>
            </a:xfrm>
            <a:prstGeom prst="rect">
              <a:avLst/>
            </a:prstGeom>
            <a:noFill/>
          </p:spPr>
          <p:txBody>
            <a:bodyPr wrap="none" rtlCol="0">
              <a:spAutoFit/>
            </a:bodyPr>
            <a:lstStyle/>
            <a:p>
              <a:r>
                <a:rPr lang="en-US" altLang="ko-KR" sz="1100" dirty="0"/>
                <a:t>4</a:t>
              </a:r>
              <a:endParaRPr lang="ko-KR" altLang="en-US" sz="1600" dirty="0"/>
            </a:p>
          </p:txBody>
        </p:sp>
        <p:sp>
          <p:nvSpPr>
            <p:cNvPr id="58" name="TextBox 57"/>
            <p:cNvSpPr txBox="1"/>
            <p:nvPr/>
          </p:nvSpPr>
          <p:spPr>
            <a:xfrm>
              <a:off x="4953000" y="2057400"/>
              <a:ext cx="437404" cy="445594"/>
            </a:xfrm>
            <a:prstGeom prst="rect">
              <a:avLst/>
            </a:prstGeom>
            <a:noFill/>
          </p:spPr>
          <p:txBody>
            <a:bodyPr wrap="none" rtlCol="0">
              <a:spAutoFit/>
            </a:bodyPr>
            <a:lstStyle/>
            <a:p>
              <a:r>
                <a:rPr lang="en-US" altLang="ko-KR" sz="1100" dirty="0" smtClean="0"/>
                <a:t>3</a:t>
              </a:r>
              <a:endParaRPr lang="ko-KR" altLang="en-US" sz="1600" dirty="0"/>
            </a:p>
          </p:txBody>
        </p:sp>
        <p:sp>
          <p:nvSpPr>
            <p:cNvPr id="59" name="TextBox 58"/>
            <p:cNvSpPr txBox="1"/>
            <p:nvPr/>
          </p:nvSpPr>
          <p:spPr>
            <a:xfrm>
              <a:off x="5145580" y="1424940"/>
              <a:ext cx="437404" cy="445594"/>
            </a:xfrm>
            <a:prstGeom prst="rect">
              <a:avLst/>
            </a:prstGeom>
            <a:noFill/>
          </p:spPr>
          <p:txBody>
            <a:bodyPr wrap="none" rtlCol="0">
              <a:spAutoFit/>
            </a:bodyPr>
            <a:lstStyle/>
            <a:p>
              <a:r>
                <a:rPr lang="en-US" altLang="ko-KR" sz="1100" dirty="0"/>
                <a:t>2</a:t>
              </a:r>
              <a:endParaRPr lang="ko-KR" altLang="en-US" sz="1600" dirty="0"/>
            </a:p>
          </p:txBody>
        </p:sp>
        <p:sp>
          <p:nvSpPr>
            <p:cNvPr id="60" name="TextBox 59"/>
            <p:cNvSpPr txBox="1"/>
            <p:nvPr/>
          </p:nvSpPr>
          <p:spPr>
            <a:xfrm>
              <a:off x="4434840" y="1249680"/>
              <a:ext cx="437404" cy="445594"/>
            </a:xfrm>
            <a:prstGeom prst="rect">
              <a:avLst/>
            </a:prstGeom>
            <a:noFill/>
          </p:spPr>
          <p:txBody>
            <a:bodyPr wrap="none" rtlCol="0">
              <a:spAutoFit/>
            </a:bodyPr>
            <a:lstStyle/>
            <a:p>
              <a:r>
                <a:rPr lang="en-US" altLang="ko-KR" sz="1100" dirty="0"/>
                <a:t>5</a:t>
              </a:r>
              <a:endParaRPr lang="ko-KR" altLang="en-US" sz="1600" dirty="0"/>
            </a:p>
          </p:txBody>
        </p:sp>
      </p:grpSp>
      <p:cxnSp>
        <p:nvCxnSpPr>
          <p:cNvPr id="81" name="직선 화살표 연결선 80"/>
          <p:cNvCxnSpPr/>
          <p:nvPr/>
        </p:nvCxnSpPr>
        <p:spPr>
          <a:xfrm>
            <a:off x="2602276" y="2279176"/>
            <a:ext cx="6933" cy="3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60436" y="1127358"/>
            <a:ext cx="1404824" cy="342498"/>
          </a:xfrm>
          <a:prstGeom prst="rect">
            <a:avLst/>
          </a:prstGeom>
          <a:noFill/>
        </p:spPr>
        <p:txBody>
          <a:bodyPr wrap="none" rtlCol="0">
            <a:spAutoFit/>
          </a:bodyPr>
          <a:lstStyle/>
          <a:p>
            <a:r>
              <a:rPr lang="en-US" altLang="ko-KR" sz="1600" dirty="0" smtClean="0"/>
              <a:t>Implicit Model</a:t>
            </a:r>
            <a:endParaRPr lang="ko-KR" altLang="en-US" sz="1600" dirty="0"/>
          </a:p>
        </p:txBody>
      </p:sp>
      <p:sp>
        <p:nvSpPr>
          <p:cNvPr id="17" name="직사각형 16"/>
          <p:cNvSpPr/>
          <p:nvPr/>
        </p:nvSpPr>
        <p:spPr>
          <a:xfrm>
            <a:off x="3733466" y="3480296"/>
            <a:ext cx="1158574" cy="261610"/>
          </a:xfrm>
          <a:prstGeom prst="rect">
            <a:avLst/>
          </a:prstGeom>
        </p:spPr>
        <p:txBody>
          <a:bodyPr wrap="square">
            <a:spAutoFit/>
          </a:bodyPr>
          <a:lstStyle/>
          <a:p>
            <a:r>
              <a:rPr lang="en-US" altLang="ko-KR" sz="1100" dirty="0"/>
              <a:t>(Kwon et al </a:t>
            </a:r>
            <a:r>
              <a:rPr lang="en-US" altLang="ko-KR" sz="1100" dirty="0" smtClean="0"/>
              <a:t>2020)</a:t>
            </a:r>
            <a:endParaRPr lang="en-US" altLang="ko-KR" sz="1100" dirty="0"/>
          </a:p>
        </p:txBody>
      </p:sp>
      <p:grpSp>
        <p:nvGrpSpPr>
          <p:cNvPr id="31" name="그룹 30"/>
          <p:cNvGrpSpPr/>
          <p:nvPr/>
        </p:nvGrpSpPr>
        <p:grpSpPr>
          <a:xfrm>
            <a:off x="1742574" y="2696091"/>
            <a:ext cx="1795668" cy="3684388"/>
            <a:chOff x="1742574" y="2696091"/>
            <a:chExt cx="1795668" cy="3684388"/>
          </a:xfrm>
        </p:grpSpPr>
        <p:sp>
          <p:nvSpPr>
            <p:cNvPr id="8" name="모서리가 둥근 직사각형 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102" name="직선 화살표 연결선 101"/>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102"/>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105" name="직사각형 104"/>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6" name="직선 화살표 연결선 105"/>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3"/>
                  <a:stretch>
                    <a:fillRect r="-10345" b="-1754"/>
                  </a:stretch>
                </a:blipFill>
              </p:spPr>
              <p:txBody>
                <a:bodyPr/>
                <a:lstStyle/>
                <a:p>
                  <a:r>
                    <a:rPr lang="ko-KR" altLang="en-US">
                      <a:noFill/>
                    </a:rPr>
                    <a:t> </a:t>
                  </a:r>
                </a:p>
              </p:txBody>
            </p:sp>
          </mc:Fallback>
        </mc:AlternateContent>
        <p:sp>
          <p:nvSpPr>
            <p:cNvPr id="70" name="직사각형 69"/>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51" name="직선 화살표 연결선 150"/>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153" name="직선 화살표 연결선 152"/>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5459850" y="1184041"/>
            <a:ext cx="1184109" cy="275475"/>
          </a:xfrm>
          <a:prstGeom prst="rect">
            <a:avLst/>
          </a:prstGeom>
          <a:noFill/>
        </p:spPr>
        <p:txBody>
          <a:bodyPr wrap="none" rtlCol="0">
            <a:spAutoFit/>
          </a:bodyPr>
          <a:lstStyle/>
          <a:p>
            <a:r>
              <a:rPr lang="en-US" altLang="ko-KR" sz="1600" dirty="0" smtClean="0"/>
              <a:t>Explicit Model</a:t>
            </a:r>
            <a:endParaRPr lang="ko-KR" altLang="en-US" sz="1600" dirty="0"/>
          </a:p>
        </p:txBody>
      </p:sp>
      <p:grpSp>
        <p:nvGrpSpPr>
          <p:cNvPr id="109" name="그룹 108"/>
          <p:cNvGrpSpPr/>
          <p:nvPr/>
        </p:nvGrpSpPr>
        <p:grpSpPr>
          <a:xfrm>
            <a:off x="5579020" y="1531254"/>
            <a:ext cx="916355" cy="636957"/>
            <a:chOff x="3909060" y="1249680"/>
            <a:chExt cx="1634493" cy="1213145"/>
          </a:xfrm>
        </p:grpSpPr>
        <p:grpSp>
          <p:nvGrpSpPr>
            <p:cNvPr id="111" name="그룹 110"/>
            <p:cNvGrpSpPr/>
            <p:nvPr/>
          </p:nvGrpSpPr>
          <p:grpSpPr>
            <a:xfrm>
              <a:off x="4097130" y="1295170"/>
              <a:ext cx="1206390" cy="946691"/>
              <a:chOff x="828150" y="1188490"/>
              <a:chExt cx="2027518" cy="1591056"/>
            </a:xfrm>
          </p:grpSpPr>
          <p:sp>
            <p:nvSpPr>
              <p:cNvPr id="120" name="타원 119"/>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1" name="타원 120"/>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2" name="타원 121"/>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3" name="타원 122"/>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4" name="타원 123"/>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5" name="직선 연결선 124"/>
              <p:cNvCxnSpPr>
                <a:stCxn id="124" idx="0"/>
                <a:endCxn id="121"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6" name="직선 연결선 125"/>
              <p:cNvCxnSpPr>
                <a:stCxn id="124" idx="7"/>
                <a:endCxn id="120"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7" name="직선 연결선 126"/>
              <p:cNvCxnSpPr>
                <a:stCxn id="124" idx="2"/>
                <a:endCxn id="122"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직선 연결선 127"/>
              <p:cNvCxnSpPr>
                <a:stCxn id="124" idx="5"/>
                <a:endCxn id="123"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4625340" y="1668779"/>
              <a:ext cx="397973" cy="405425"/>
            </a:xfrm>
            <a:prstGeom prst="rect">
              <a:avLst/>
            </a:prstGeom>
            <a:noFill/>
          </p:spPr>
          <p:txBody>
            <a:bodyPr wrap="none" rtlCol="0">
              <a:spAutoFit/>
            </a:bodyPr>
            <a:lstStyle/>
            <a:p>
              <a:r>
                <a:rPr lang="en-US" altLang="ko-KR" sz="1100" dirty="0" smtClean="0"/>
                <a:t>1</a:t>
              </a:r>
              <a:endParaRPr lang="ko-KR" altLang="en-US" sz="1600" dirty="0"/>
            </a:p>
          </p:txBody>
        </p:sp>
        <p:sp>
          <p:nvSpPr>
            <p:cNvPr id="113" name="TextBox 112"/>
            <p:cNvSpPr txBox="1"/>
            <p:nvPr/>
          </p:nvSpPr>
          <p:spPr>
            <a:xfrm>
              <a:off x="3909060" y="1798320"/>
              <a:ext cx="397973" cy="405425"/>
            </a:xfrm>
            <a:prstGeom prst="rect">
              <a:avLst/>
            </a:prstGeom>
            <a:noFill/>
          </p:spPr>
          <p:txBody>
            <a:bodyPr wrap="none" rtlCol="0">
              <a:spAutoFit/>
            </a:bodyPr>
            <a:lstStyle/>
            <a:p>
              <a:r>
                <a:rPr lang="en-US" altLang="ko-KR" sz="1100" dirty="0"/>
                <a:t>4</a:t>
              </a:r>
              <a:endParaRPr lang="ko-KR" altLang="en-US" sz="1600" dirty="0"/>
            </a:p>
          </p:txBody>
        </p:sp>
        <p:sp>
          <p:nvSpPr>
            <p:cNvPr id="114" name="TextBox 113"/>
            <p:cNvSpPr txBox="1"/>
            <p:nvPr/>
          </p:nvSpPr>
          <p:spPr>
            <a:xfrm>
              <a:off x="4953000" y="2057400"/>
              <a:ext cx="397973" cy="405425"/>
            </a:xfrm>
            <a:prstGeom prst="rect">
              <a:avLst/>
            </a:prstGeom>
            <a:noFill/>
          </p:spPr>
          <p:txBody>
            <a:bodyPr wrap="none" rtlCol="0">
              <a:spAutoFit/>
            </a:bodyPr>
            <a:lstStyle/>
            <a:p>
              <a:r>
                <a:rPr lang="en-US" altLang="ko-KR" sz="1100" dirty="0" smtClean="0"/>
                <a:t>3</a:t>
              </a:r>
              <a:endParaRPr lang="ko-KR" altLang="en-US" sz="1600" dirty="0"/>
            </a:p>
          </p:txBody>
        </p:sp>
        <p:sp>
          <p:nvSpPr>
            <p:cNvPr id="116" name="TextBox 115"/>
            <p:cNvSpPr txBox="1"/>
            <p:nvPr/>
          </p:nvSpPr>
          <p:spPr>
            <a:xfrm>
              <a:off x="5145580" y="1424940"/>
              <a:ext cx="397973" cy="405425"/>
            </a:xfrm>
            <a:prstGeom prst="rect">
              <a:avLst/>
            </a:prstGeom>
            <a:noFill/>
          </p:spPr>
          <p:txBody>
            <a:bodyPr wrap="none" rtlCol="0">
              <a:spAutoFit/>
            </a:bodyPr>
            <a:lstStyle/>
            <a:p>
              <a:r>
                <a:rPr lang="en-US" altLang="ko-KR" sz="1100" dirty="0"/>
                <a:t>2</a:t>
              </a:r>
              <a:endParaRPr lang="ko-KR" altLang="en-US" sz="1600" dirty="0"/>
            </a:p>
          </p:txBody>
        </p:sp>
        <p:sp>
          <p:nvSpPr>
            <p:cNvPr id="119" name="TextBox 118"/>
            <p:cNvSpPr txBox="1"/>
            <p:nvPr/>
          </p:nvSpPr>
          <p:spPr>
            <a:xfrm>
              <a:off x="4434841" y="1249680"/>
              <a:ext cx="397973" cy="405425"/>
            </a:xfrm>
            <a:prstGeom prst="rect">
              <a:avLst/>
            </a:prstGeom>
            <a:noFill/>
          </p:spPr>
          <p:txBody>
            <a:bodyPr wrap="none" rtlCol="0">
              <a:spAutoFit/>
            </a:bodyPr>
            <a:lstStyle/>
            <a:p>
              <a:r>
                <a:rPr lang="en-US" altLang="ko-KR" sz="1100" dirty="0"/>
                <a:t>5</a:t>
              </a:r>
              <a:endParaRPr lang="ko-KR" altLang="en-US" sz="1600" dirty="0"/>
            </a:p>
          </p:txBody>
        </p:sp>
      </p:grpSp>
      <p:cxnSp>
        <p:nvCxnSpPr>
          <p:cNvPr id="129" name="직선 화살표 연결선 128"/>
          <p:cNvCxnSpPr/>
          <p:nvPr/>
        </p:nvCxnSpPr>
        <p:spPr>
          <a:xfrm>
            <a:off x="6095419" y="2138878"/>
            <a:ext cx="6621" cy="266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직사각형 138"/>
          <p:cNvSpPr/>
          <p:nvPr/>
        </p:nvSpPr>
        <p:spPr>
          <a:xfrm>
            <a:off x="7295326" y="3469060"/>
            <a:ext cx="1213674" cy="261610"/>
          </a:xfrm>
          <a:prstGeom prst="rect">
            <a:avLst/>
          </a:prstGeom>
        </p:spPr>
        <p:txBody>
          <a:bodyPr wrap="square">
            <a:spAutoFit/>
          </a:bodyPr>
          <a:lstStyle/>
          <a:p>
            <a:r>
              <a:rPr lang="en-US" altLang="ko-KR" sz="1100" dirty="0" smtClean="0"/>
              <a:t>(Kendal </a:t>
            </a:r>
            <a:r>
              <a:rPr lang="en-US" altLang="ko-KR" sz="1100" dirty="0"/>
              <a:t>et al </a:t>
            </a:r>
            <a:r>
              <a:rPr lang="en-US" altLang="ko-KR" sz="1100" dirty="0" smtClean="0"/>
              <a:t>2017)</a:t>
            </a:r>
            <a:endParaRPr lang="en-US" altLang="ko-KR" sz="1100" dirty="0"/>
          </a:p>
        </p:txBody>
      </p:sp>
      <p:grpSp>
        <p:nvGrpSpPr>
          <p:cNvPr id="32" name="그룹 31"/>
          <p:cNvGrpSpPr/>
          <p:nvPr/>
        </p:nvGrpSpPr>
        <p:grpSpPr>
          <a:xfrm>
            <a:off x="5150718" y="2504692"/>
            <a:ext cx="2222432" cy="4134868"/>
            <a:chOff x="5150718" y="2504692"/>
            <a:chExt cx="2222432" cy="4134868"/>
          </a:xfrm>
        </p:grpSpPr>
        <p:sp>
          <p:nvSpPr>
            <p:cNvPr id="92" name="모서리가 둥근 직사각형 91"/>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93" name="직선 화살표 연결선 92"/>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모서리가 둥근 직사각형 95"/>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98" name="직사각형 97"/>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0" name="직선 화살표 연결선 9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1" name="직선 화살표 연결선 130"/>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직사각형 133"/>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5" name="직선 화살표 연결선 134"/>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p:cNvSpPr txBox="1"/>
                <p:nvPr/>
              </p:nvSpPr>
              <p:spPr>
                <a:xfrm>
                  <a:off x="6181650" y="506591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181650" y="5065912"/>
                  <a:ext cx="769441" cy="338554"/>
                </a:xfrm>
                <a:prstGeom prst="rect">
                  <a:avLst/>
                </a:prstGeom>
                <a:blipFill>
                  <a:blip r:embed="rId4"/>
                  <a:stretch>
                    <a:fillRect r="-15079" b="-8929"/>
                  </a:stretch>
                </a:blipFill>
              </p:spPr>
              <p:txBody>
                <a:bodyPr/>
                <a:lstStyle/>
                <a:p>
                  <a:r>
                    <a:rPr lang="ko-KR" altLang="en-US">
                      <a:noFill/>
                    </a:rPr>
                    <a:t> </a:t>
                  </a:r>
                </a:p>
              </p:txBody>
            </p:sp>
          </mc:Fallback>
        </mc:AlternateContent>
        <p:sp>
          <p:nvSpPr>
            <p:cNvPr id="147" name="직사각형 146"/>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4" name="직사각형 153"/>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6" name="직사각형 155"/>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138" name="TextBox 137"/>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138" name="TextBox 137"/>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5"/>
                  <a:stretch>
                    <a:fillRect b="-12766"/>
                  </a:stretch>
                </a:blipFill>
              </p:spPr>
              <p:txBody>
                <a:bodyPr/>
                <a:lstStyle/>
                <a:p>
                  <a:r>
                    <a:rPr lang="ko-KR" altLang="en-US">
                      <a:noFill/>
                    </a:rPr>
                    <a:t> </a:t>
                  </a:r>
                </a:p>
              </p:txBody>
            </p:sp>
          </mc:Fallback>
        </mc:AlternateContent>
        <p:cxnSp>
          <p:nvCxnSpPr>
            <p:cNvPr id="71" name="직선 화살표 연결선 70"/>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49" name="TextBox 148"/>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6"/>
                  <a:stretch>
                    <a:fillRect r="-10909" b="-16000"/>
                  </a:stretch>
                </a:blipFill>
              </p:spPr>
              <p:txBody>
                <a:bodyPr/>
                <a:lstStyle/>
                <a:p>
                  <a:r>
                    <a:rPr lang="ko-KR" altLang="en-US">
                      <a:noFill/>
                    </a:rPr>
                    <a:t> </a:t>
                  </a:r>
                </a:p>
              </p:txBody>
            </p:sp>
          </mc:Fallback>
        </mc:AlternateContent>
        <p:cxnSp>
          <p:nvCxnSpPr>
            <p:cNvPr id="203" name="직선 화살표 연결선 202"/>
            <p:cNvCxnSpPr>
              <a:endCxn id="149"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18" name="오른쪽 중괄호 17"/>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7" name="TextBox 156"/>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395" name="그룹 394"/>
          <p:cNvGrpSpPr/>
          <p:nvPr/>
        </p:nvGrpSpPr>
        <p:grpSpPr>
          <a:xfrm>
            <a:off x="1676534" y="2762131"/>
            <a:ext cx="1795668" cy="3684388"/>
            <a:chOff x="1742574" y="2696091"/>
            <a:chExt cx="1795668" cy="3684388"/>
          </a:xfrm>
        </p:grpSpPr>
        <p:sp>
          <p:nvSpPr>
            <p:cNvPr id="396" name="모서리가 둥근 직사각형 395"/>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397" name="직선 화살표 연결선 396"/>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8" name="모서리가 둥근 직사각형 397"/>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399" name="직사각형 398"/>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00" name="직선 화살표 연결선 399"/>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직선 화살표 연결선 400"/>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2" name="TextBox 401"/>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02" name="TextBox 401"/>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7"/>
                  <a:stretch>
                    <a:fillRect r="-10526" b="-1786"/>
                  </a:stretch>
                </a:blipFill>
              </p:spPr>
              <p:txBody>
                <a:bodyPr/>
                <a:lstStyle/>
                <a:p>
                  <a:r>
                    <a:rPr lang="ko-KR" altLang="en-US">
                      <a:noFill/>
                    </a:rPr>
                    <a:t> </a:t>
                  </a:r>
                </a:p>
              </p:txBody>
            </p:sp>
          </mc:Fallback>
        </mc:AlternateContent>
        <p:sp>
          <p:nvSpPr>
            <p:cNvPr id="403" name="직사각형 402"/>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04" name="직선 화살표 연결선 403"/>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5" name="직사각형 404"/>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06" name="직선 화살표 연결선 405"/>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7" name="그룹 406"/>
          <p:cNvGrpSpPr/>
          <p:nvPr/>
        </p:nvGrpSpPr>
        <p:grpSpPr>
          <a:xfrm>
            <a:off x="1630814" y="2833251"/>
            <a:ext cx="1795668" cy="3684388"/>
            <a:chOff x="1742574" y="2696091"/>
            <a:chExt cx="1795668" cy="3684388"/>
          </a:xfrm>
        </p:grpSpPr>
        <p:sp>
          <p:nvSpPr>
            <p:cNvPr id="408" name="모서리가 둥근 직사각형 40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09" name="직선 화살표 연결선 408"/>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 name="모서리가 둥근 직사각형 409"/>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11" name="직사각형 410"/>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12" name="직선 화살표 연결선 411"/>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직선 화살표 연결선 412"/>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4" name="TextBox 413"/>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14" name="TextBox 413"/>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8"/>
                  <a:stretch>
                    <a:fillRect r="-10345" b="-1786"/>
                  </a:stretch>
                </a:blipFill>
              </p:spPr>
              <p:txBody>
                <a:bodyPr/>
                <a:lstStyle/>
                <a:p>
                  <a:r>
                    <a:rPr lang="ko-KR" altLang="en-US">
                      <a:noFill/>
                    </a:rPr>
                    <a:t> </a:t>
                  </a:r>
                </a:p>
              </p:txBody>
            </p:sp>
          </mc:Fallback>
        </mc:AlternateContent>
        <p:sp>
          <p:nvSpPr>
            <p:cNvPr id="415" name="직사각형 414"/>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16" name="직선 화살표 연결선 415"/>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직사각형 416"/>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18" name="직선 화살표 연결선 417"/>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5" name="그룹 444"/>
          <p:cNvGrpSpPr/>
          <p:nvPr/>
        </p:nvGrpSpPr>
        <p:grpSpPr>
          <a:xfrm>
            <a:off x="5079598" y="2550412"/>
            <a:ext cx="2222432" cy="4134868"/>
            <a:chOff x="5150718" y="2504692"/>
            <a:chExt cx="2222432" cy="4134868"/>
          </a:xfrm>
        </p:grpSpPr>
        <p:sp>
          <p:nvSpPr>
            <p:cNvPr id="446" name="모서리가 둥근 직사각형 445"/>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47" name="직선 화살표 연결선 446"/>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8" name="모서리가 둥근 직사각형 447"/>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49" name="직사각형 448"/>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50" name="직선 화살표 연결선 44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직선 화살표 연결선 450"/>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2" name="직사각형 451"/>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3" name="직선 화살표 연결선 452"/>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직선 화살표 연결선 453"/>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5" name="직사각형 454"/>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6" name="직선 화살표 연결선 455"/>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7" name="TextBox 456"/>
                <p:cNvSpPr txBox="1"/>
                <p:nvPr/>
              </p:nvSpPr>
              <p:spPr>
                <a:xfrm>
                  <a:off x="6191810" y="510655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b="0" i="0" smtClean="0">
                            <a:latin typeface="Cambria Math" panose="02040503050406030204" pitchFamily="18" charset="0"/>
                          </a:rPr>
                          <m:t>log</m:t>
                        </m:r>
                        <m:r>
                          <a:rPr lang="en-US" altLang="ko-KR" sz="1600" b="0" i="0" smtClean="0">
                            <a:latin typeface="Cambria Math" panose="02040503050406030204" pitchFamily="18" charset="0"/>
                          </a:rPr>
                          <m:t> </m:t>
                        </m:r>
                        <m:sSup>
                          <m:sSupPr>
                            <m:ctrlPr>
                              <a:rPr lang="en-US" altLang="ko-KR" sz="1600" b="0" i="1" smtClean="0">
                                <a:latin typeface="Cambria Math" panose="02040503050406030204" pitchFamily="18" charset="0"/>
                              </a:rPr>
                            </m:ctrlPr>
                          </m:sSupPr>
                          <m:e>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𝜎</m:t>
                                </m:r>
                              </m:e>
                            </m:acc>
                          </m:e>
                          <m:sup>
                            <m:r>
                              <a:rPr lang="en-US" altLang="ko-KR" sz="1600" b="0" i="1" smtClean="0">
                                <a:latin typeface="Cambria Math" panose="02040503050406030204" pitchFamily="18" charset="0"/>
                              </a:rPr>
                              <m:t>2</m:t>
                            </m:r>
                          </m:sup>
                        </m:sSup>
                      </m:oMath>
                    </m:oMathPara>
                  </a14:m>
                  <a:endParaRPr lang="ko-KR" altLang="en-US" sz="1600" dirty="0"/>
                </a:p>
              </p:txBody>
            </p:sp>
          </mc:Choice>
          <mc:Fallback xmlns="">
            <p:sp>
              <p:nvSpPr>
                <p:cNvPr id="457" name="TextBox 456"/>
                <p:cNvSpPr txBox="1">
                  <a:spLocks noRot="1" noChangeAspect="1" noMove="1" noResize="1" noEditPoints="1" noAdjustHandles="1" noChangeArrowheads="1" noChangeShapeType="1" noTextEdit="1"/>
                </p:cNvSpPr>
                <p:nvPr/>
              </p:nvSpPr>
              <p:spPr>
                <a:xfrm>
                  <a:off x="6191810" y="5106552"/>
                  <a:ext cx="769441" cy="338554"/>
                </a:xfrm>
                <a:prstGeom prst="rect">
                  <a:avLst/>
                </a:prstGeom>
                <a:blipFill>
                  <a:blip r:embed="rId9"/>
                  <a:stretch>
                    <a:fillRect r="-15079" b="-8929"/>
                  </a:stretch>
                </a:blipFill>
              </p:spPr>
              <p:txBody>
                <a:bodyPr/>
                <a:lstStyle/>
                <a:p>
                  <a:r>
                    <a:rPr lang="ko-KR" altLang="en-US">
                      <a:noFill/>
                    </a:rPr>
                    <a:t> </a:t>
                  </a:r>
                </a:p>
              </p:txBody>
            </p:sp>
          </mc:Fallback>
        </mc:AlternateContent>
        <p:sp>
          <p:nvSpPr>
            <p:cNvPr id="458" name="직사각형 457"/>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59" name="직사각형 458"/>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60" name="직사각형 459"/>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461" name="TextBox 460"/>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461" name="TextBox 460"/>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0"/>
                  <a:stretch>
                    <a:fillRect b="-14894"/>
                  </a:stretch>
                </a:blipFill>
              </p:spPr>
              <p:txBody>
                <a:bodyPr/>
                <a:lstStyle/>
                <a:p>
                  <a:r>
                    <a:rPr lang="ko-KR" altLang="en-US">
                      <a:noFill/>
                    </a:rPr>
                    <a:t> </a:t>
                  </a:r>
                </a:p>
              </p:txBody>
            </p:sp>
          </mc:Fallback>
        </mc:AlternateContent>
        <p:cxnSp>
          <p:nvCxnSpPr>
            <p:cNvPr id="462" name="직선 화살표 연결선 461"/>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직선 화살표 연결선 462"/>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직선 화살표 연결선 463"/>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5" name="TextBox 464"/>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65" name="TextBox 464"/>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1"/>
                  <a:stretch>
                    <a:fillRect r="-8929" b="-14000"/>
                  </a:stretch>
                </a:blipFill>
              </p:spPr>
              <p:txBody>
                <a:bodyPr/>
                <a:lstStyle/>
                <a:p>
                  <a:r>
                    <a:rPr lang="ko-KR" altLang="en-US">
                      <a:noFill/>
                    </a:rPr>
                    <a:t> </a:t>
                  </a:r>
                </a:p>
              </p:txBody>
            </p:sp>
          </mc:Fallback>
        </mc:AlternateContent>
        <p:cxnSp>
          <p:nvCxnSpPr>
            <p:cNvPr id="466" name="직선 화살표 연결선 465"/>
            <p:cNvCxnSpPr>
              <a:endCxn id="465"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직선 화살표 연결선 466"/>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469" name="오른쪽 중괄호 468"/>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0" name="TextBox 469"/>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497" name="그룹 496"/>
          <p:cNvGrpSpPr/>
          <p:nvPr/>
        </p:nvGrpSpPr>
        <p:grpSpPr>
          <a:xfrm>
            <a:off x="5013558" y="2591052"/>
            <a:ext cx="2222432" cy="4134868"/>
            <a:chOff x="5150718" y="2504692"/>
            <a:chExt cx="2222432" cy="4134868"/>
          </a:xfrm>
        </p:grpSpPr>
        <p:sp>
          <p:nvSpPr>
            <p:cNvPr id="498" name="모서리가 둥근 직사각형 497"/>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99" name="직선 화살표 연결선 498"/>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0" name="모서리가 둥근 직사각형 499"/>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501" name="직사각형 500"/>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502" name="직선 화살표 연결선 501"/>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직선 화살표 연결선 502"/>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4" name="직사각형 503"/>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5" name="직선 화살표 연결선 504"/>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직선 화살표 연결선 505"/>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7" name="직사각형 506"/>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8" name="직선 화살표 연결선 507"/>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9" name="TextBox 508"/>
                <p:cNvSpPr txBox="1"/>
                <p:nvPr/>
              </p:nvSpPr>
              <p:spPr>
                <a:xfrm>
                  <a:off x="6212130" y="516243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509" name="TextBox 508"/>
                <p:cNvSpPr txBox="1">
                  <a:spLocks noRot="1" noChangeAspect="1" noMove="1" noResize="1" noEditPoints="1" noAdjustHandles="1" noChangeArrowheads="1" noChangeShapeType="1" noTextEdit="1"/>
                </p:cNvSpPr>
                <p:nvPr/>
              </p:nvSpPr>
              <p:spPr>
                <a:xfrm>
                  <a:off x="6212130" y="5162432"/>
                  <a:ext cx="769441" cy="338554"/>
                </a:xfrm>
                <a:prstGeom prst="rect">
                  <a:avLst/>
                </a:prstGeom>
                <a:blipFill>
                  <a:blip r:embed="rId12"/>
                  <a:stretch>
                    <a:fillRect r="-14286" b="-8929"/>
                  </a:stretch>
                </a:blipFill>
              </p:spPr>
              <p:txBody>
                <a:bodyPr/>
                <a:lstStyle/>
                <a:p>
                  <a:r>
                    <a:rPr lang="ko-KR" altLang="en-US">
                      <a:noFill/>
                    </a:rPr>
                    <a:t> </a:t>
                  </a:r>
                </a:p>
              </p:txBody>
            </p:sp>
          </mc:Fallback>
        </mc:AlternateContent>
        <p:sp>
          <p:nvSpPr>
            <p:cNvPr id="510" name="직사각형 509"/>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1" name="직사각형 510"/>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2" name="직사각형 511"/>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513" name="TextBox 512"/>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513" name="TextBox 512"/>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3"/>
                  <a:stretch>
                    <a:fillRect b="-12766"/>
                  </a:stretch>
                </a:blipFill>
              </p:spPr>
              <p:txBody>
                <a:bodyPr/>
                <a:lstStyle/>
                <a:p>
                  <a:r>
                    <a:rPr lang="ko-KR" altLang="en-US">
                      <a:noFill/>
                    </a:rPr>
                    <a:t> </a:t>
                  </a:r>
                </a:p>
              </p:txBody>
            </p:sp>
          </mc:Fallback>
        </mc:AlternateContent>
        <p:cxnSp>
          <p:nvCxnSpPr>
            <p:cNvPr id="514" name="직선 화살표 연결선 513"/>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직선 화살표 연결선 514"/>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직선 화살표 연결선 515"/>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7" name="TextBox 516"/>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517" name="TextBox 516"/>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4"/>
                  <a:stretch>
                    <a:fillRect r="-9091" b="-16000"/>
                  </a:stretch>
                </a:blipFill>
              </p:spPr>
              <p:txBody>
                <a:bodyPr/>
                <a:lstStyle/>
                <a:p>
                  <a:r>
                    <a:rPr lang="ko-KR" altLang="en-US">
                      <a:noFill/>
                    </a:rPr>
                    <a:t> </a:t>
                  </a:r>
                </a:p>
              </p:txBody>
            </p:sp>
          </mc:Fallback>
        </mc:AlternateContent>
        <p:cxnSp>
          <p:nvCxnSpPr>
            <p:cNvPr id="518" name="직선 화살표 연결선 517"/>
            <p:cNvCxnSpPr>
              <a:endCxn id="517"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직선 화살표 연결선 518"/>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0" name="TextBox 519"/>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521" name="오른쪽 중괄호 520"/>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22" name="TextBox 521"/>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42</a:t>
            </a:fld>
            <a:r>
              <a:rPr lang="en-US" altLang="ko-KR" smtClean="0"/>
              <a:t>/26</a:t>
            </a:r>
            <a:endParaRPr lang="ko-KR" altLang="en-US" dirty="0"/>
          </a:p>
        </p:txBody>
      </p:sp>
    </p:spTree>
    <p:extLst>
      <p:ext uri="{BB962C8B-B14F-4D97-AF65-F5344CB8AC3E}">
        <p14:creationId xmlns:p14="http://schemas.microsoft.com/office/powerpoint/2010/main" val="63587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407"/>
                                        </p:tgtEl>
                                        <p:attrNameLst>
                                          <p:attrName>style.visibility</p:attrName>
                                        </p:attrNameLst>
                                      </p:cBhvr>
                                      <p:to>
                                        <p:strVal val="visible"/>
                                      </p:to>
                                    </p:set>
                                    <p:animEffect transition="in" filter="fade">
                                      <p:cBhvr>
                                        <p:cTn id="10" dur="500"/>
                                        <p:tgtEl>
                                          <p:spTgt spid="4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5"/>
                                        </p:tgtEl>
                                        <p:attrNameLst>
                                          <p:attrName>style.visibility</p:attrName>
                                        </p:attrNameLst>
                                      </p:cBhvr>
                                      <p:to>
                                        <p:strVal val="visible"/>
                                      </p:to>
                                    </p:set>
                                    <p:animEffect transition="in" filter="fade">
                                      <p:cBhvr>
                                        <p:cTn id="15" dur="500"/>
                                        <p:tgtEl>
                                          <p:spTgt spid="445"/>
                                        </p:tgtEl>
                                      </p:cBhvr>
                                    </p:animEffect>
                                  </p:childTnLst>
                                </p:cTn>
                              </p:par>
                              <p:par>
                                <p:cTn id="16" presetID="10" presetClass="entr" presetSubtype="0" fill="hold" nodeType="withEffect">
                                  <p:stCondLst>
                                    <p:cond delay="0"/>
                                  </p:stCondLst>
                                  <p:childTnLst>
                                    <p:set>
                                      <p:cBhvr>
                                        <p:cTn id="17" dur="1" fill="hold">
                                          <p:stCondLst>
                                            <p:cond delay="0"/>
                                          </p:stCondLst>
                                        </p:cTn>
                                        <p:tgtEl>
                                          <p:spTgt spid="497"/>
                                        </p:tgtEl>
                                        <p:attrNameLst>
                                          <p:attrName>style.visibility</p:attrName>
                                        </p:attrNameLst>
                                      </p:cBhvr>
                                      <p:to>
                                        <p:strVal val="visible"/>
                                      </p:to>
                                    </p:set>
                                    <p:animEffect transition="in" filter="fade">
                                      <p:cBhvr>
                                        <p:cTn id="18"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DMPNN</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41960" y="1367778"/>
                <a:ext cx="6337739" cy="4055213"/>
              </a:xfrm>
              <a:prstGeom prst="rect">
                <a:avLst/>
              </a:prstGeom>
              <a:noFill/>
            </p:spPr>
            <p:txBody>
              <a:bodyPr wrap="square" rtlCol="0">
                <a:spAutoFit/>
              </a:bodyPr>
              <a:lstStyle/>
              <a:p>
                <a:pPr marL="914400" lvl="1" indent="-457200">
                  <a:buFont typeface="+mj-lt"/>
                  <a:buAutoNum type="arabicPeriod"/>
                </a:pPr>
                <a:r>
                  <a:rPr lang="en-US" altLang="ko-KR" sz="2000" b="1" dirty="0" smtClean="0"/>
                  <a:t>Message Passing</a:t>
                </a:r>
                <a:endParaRPr lang="en-US" altLang="ko-KR" sz="1600" b="1"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a:latin typeface="Cambria Math" panose="02040503050406030204" pitchFamily="18" charset="0"/>
                        </a:rPr>
                        <m:t>= </m:t>
                      </m:r>
                      <m:sSubSup>
                        <m:sSubSupPr>
                          <m:ctrlPr>
                            <a:rPr lang="en-US" altLang="ko-KR" sz="1600" i="1">
                              <a:latin typeface="Cambria Math" panose="02040503050406030204" pitchFamily="18" charset="0"/>
                            </a:rPr>
                          </m:ctrlPr>
                        </m:sSubSupPr>
                        <m:e>
                          <m:nary>
                            <m:naryPr>
                              <m:chr m:val="∑"/>
                              <m:supHide m:val="on"/>
                              <m:ctrlPr>
                                <a:rPr lang="en-US" altLang="ko-KR" sz="1600" i="1">
                                  <a:latin typeface="Cambria Math" panose="02040503050406030204" pitchFamily="18" charset="0"/>
                                </a:rPr>
                              </m:ctrlPr>
                            </m:naryPr>
                            <m:sub>
                              <m:r>
                                <a:rPr lang="en-US" altLang="ko-KR" sz="1600" i="1">
                                  <a:latin typeface="Cambria Math" panose="02040503050406030204" pitchFamily="18" charset="0"/>
                                </a:rPr>
                                <m:t>𝑘</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𝑁</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𝑣</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𝑤</m:t>
                              </m:r>
                              <m:r>
                                <a:rPr lang="en-US" altLang="ko-KR" sz="1600" i="1">
                                  <a:latin typeface="Cambria Math" panose="02040503050406030204" pitchFamily="18" charset="0"/>
                                  <a:ea typeface="Cambria Math" panose="02040503050406030204" pitchFamily="18" charset="0"/>
                                </a:rPr>
                                <m:t>}</m:t>
                              </m:r>
                            </m:sub>
                            <m:sup/>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𝑘𝑣</m:t>
                                  </m:r>
                                </m:sub>
                                <m:sup>
                                  <m:r>
                                    <a:rPr lang="en-US" altLang="ko-KR" sz="1600" i="1">
                                      <a:latin typeface="Cambria Math" panose="02040503050406030204" pitchFamily="18" charset="0"/>
                                    </a:rPr>
                                    <m:t>𝑡</m:t>
                                  </m:r>
                                </m:sup>
                              </m:sSubSup>
                            </m:e>
                          </m:nary>
                        </m:e>
                        <m:sub/>
                        <m:sup/>
                      </m:sSubSup>
                    </m:oMath>
                  </m:oMathPara>
                </a14:m>
                <a:endParaRPr lang="en-US" altLang="ko-KR" sz="1200" dirty="0"/>
              </a:p>
              <a:p>
                <a:pPr marL="914400" lvl="1" indent="-457200">
                  <a:buFont typeface="+mj-lt"/>
                  <a:buAutoNum type="arabicPeriod"/>
                </a:pPr>
                <a:r>
                  <a:rPr lang="en-US" altLang="ko-KR" sz="2000" b="1" dirty="0"/>
                  <a:t>Update   </a:t>
                </a:r>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smtClean="0">
                          <a:latin typeface="Cambria Math" panose="02040503050406030204" pitchFamily="18" charset="0"/>
                        </a:rPr>
                        <m:t>=</m:t>
                      </m:r>
                      <m:r>
                        <a:rPr lang="en-US" altLang="ko-KR" sz="1600" i="1">
                          <a:latin typeface="Cambria Math" panose="02040503050406030204" pitchFamily="18" charset="0"/>
                        </a:rPr>
                        <m:t>𝑅𝑒𝐿𝑈</m:t>
                      </m:r>
                      <m:d>
                        <m:dPr>
                          <m:ctrlPr>
                            <a:rPr lang="en-US" altLang="ko-KR" sz="1600" i="1">
                              <a:latin typeface="Cambria Math" panose="02040503050406030204" pitchFamily="18" charset="0"/>
                            </a:rPr>
                          </m:ctrlPr>
                        </m:d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𝑚</m:t>
                              </m:r>
                            </m:sub>
                          </m:sSub>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e>
                      </m:d>
                    </m:oMath>
                  </m:oMathPara>
                </a14:m>
                <a:endParaRPr lang="en-US" altLang="ko-KR" sz="1600" dirty="0" smtClean="0"/>
              </a:p>
              <a:p>
                <a:pPr lvl="2"/>
                <a:endParaRPr lang="en-US" altLang="ko-KR" sz="1600"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𝑖</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𝑥</m:t>
                              </m:r>
                            </m:e>
                            <m:sub>
                              <m:r>
                                <a:rPr lang="en-US" altLang="ko-KR" sz="1600" i="1">
                                  <a:latin typeface="Cambria Math" panose="02040503050406030204" pitchFamily="18" charset="0"/>
                                </a:rPr>
                                <m:t>𝑣</m:t>
                              </m:r>
                            </m:sub>
                            <m:sup/>
                          </m:sSubSup>
                          <m:r>
                            <a:rPr lang="en-US" altLang="ko-KR" sz="1600" i="1">
                              <a:latin typeface="Cambria Math" panose="02040503050406030204" pitchFamily="18" charset="0"/>
                            </a:rPr>
                            <m:t>,</m:t>
                          </m:r>
                          <m:r>
                            <a:rPr lang="en-US" altLang="ko-KR" sz="1600" i="1">
                              <a:latin typeface="Cambria Math" panose="02040503050406030204" pitchFamily="18" charset="0"/>
                            </a:rPr>
                            <m:t>𝑒</m:t>
                          </m:r>
                        </m:e>
                        <m:sub>
                          <m:r>
                            <a:rPr lang="en-US" altLang="ko-KR" sz="1600" i="1">
                              <a:latin typeface="Cambria Math" panose="02040503050406030204" pitchFamily="18" charset="0"/>
                            </a:rPr>
                            <m:t>𝑣𝑤</m:t>
                          </m:r>
                        </m:sub>
                      </m:sSub>
                      <m:r>
                        <a:rPr lang="en-US" altLang="ko-KR" sz="1600" i="1">
                          <a:latin typeface="Cambria Math" panose="02040503050406030204" pitchFamily="18" charset="0"/>
                        </a:rPr>
                        <m:t>])</m:t>
                      </m:r>
                    </m:oMath>
                  </m:oMathPara>
                </a14:m>
                <a:endParaRPr lang="en-US" altLang="ko-KR" sz="1600" dirty="0"/>
              </a:p>
              <a:p>
                <a:pPr marL="800100" lvl="1" indent="-342900">
                  <a:buFont typeface="+mj-lt"/>
                  <a:buAutoNum type="arabicPeriod"/>
                </a:pPr>
                <a:endParaRPr lang="en-US" altLang="ko-KR" sz="1600" dirty="0" smtClean="0"/>
              </a:p>
              <a:p>
                <a:pPr lvl="1"/>
                <a:r>
                  <a:rPr lang="en-US" altLang="ko-KR" sz="1600" b="1" i="1" dirty="0" smtClean="0"/>
                  <a:t>After T iterations of (1-2)…</a:t>
                </a:r>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nary>
                        <m:naryPr>
                          <m:chr m:val="∑"/>
                          <m:supHide m:val="on"/>
                          <m:ctrlPr>
                            <a:rPr lang="en-US" altLang="ko-KR" sz="1600" i="1" smtClean="0">
                              <a:latin typeface="Cambria Math" panose="02040503050406030204" pitchFamily="18" charset="0"/>
                            </a:rPr>
                          </m:ctrlPr>
                        </m:naryPr>
                        <m:sub>
                          <m:r>
                            <a:rPr lang="en-US" altLang="ko-KR" sz="1600" b="0" i="1" smtClean="0">
                              <a:latin typeface="Cambria Math" panose="02040503050406030204" pitchFamily="18" charset="0"/>
                            </a:rPr>
                            <m:t>𝑤</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𝑁</m:t>
                          </m:r>
                          <m:d>
                            <m:dPr>
                              <m:ctrlPr>
                                <a:rPr lang="en-US" altLang="ko-KR" sz="1600" i="1" smtClean="0">
                                  <a:latin typeface="Cambria Math" panose="02040503050406030204" pitchFamily="18" charset="0"/>
                                </a:rPr>
                              </m:ctrlPr>
                            </m:dPr>
                            <m:e>
                              <m:r>
                                <a:rPr lang="en-US" altLang="ko-KR" sz="1600" b="0" i="1" smtClean="0">
                                  <a:latin typeface="Cambria Math" panose="02040503050406030204" pitchFamily="18" charset="0"/>
                                </a:rPr>
                                <m:t>𝑣</m:t>
                              </m:r>
                            </m:e>
                          </m:d>
                        </m:sub>
                        <m:sup/>
                        <m:e>
                          <m:sSubSup>
                            <m:sSubSupPr>
                              <m:ctrlPr>
                                <a:rPr lang="en-US" altLang="ko-KR" sz="1600" i="1" smtClean="0">
                                  <a:latin typeface="Cambria Math" panose="02040503050406030204" pitchFamily="18" charset="0"/>
                                </a:rPr>
                              </m:ctrlPr>
                            </m:sSubSup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𝑣𝑤</m:t>
                              </m:r>
                            </m:sub>
                            <m:sup>
                              <m:r>
                                <a:rPr lang="en-US" altLang="ko-KR" sz="1600" b="0" i="1" smtClean="0">
                                  <a:latin typeface="Cambria Math" panose="02040503050406030204" pitchFamily="18" charset="0"/>
                                </a:rPr>
                                <m:t>𝑇</m:t>
                              </m:r>
                            </m:sup>
                          </m:sSubSup>
                        </m:e>
                      </m:nary>
                    </m:oMath>
                  </m:oMathPara>
                </a14:m>
                <a:endParaRPr lang="en-US" altLang="ko-KR" sz="1600" i="1" dirty="0" smtClean="0"/>
              </a:p>
              <a:p>
                <a:pPr lvl="1"/>
                <a:endParaRPr lang="en-US" altLang="ko-KR" sz="1600" i="1" dirty="0" smtClean="0"/>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b="0" i="1" smtClean="0">
                          <a:latin typeface="Cambria Math" panose="02040503050406030204" pitchFamily="18" charset="0"/>
                        </a:rPr>
                        <m:t>(</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𝑊</m:t>
                          </m:r>
                        </m:e>
                        <m:sub>
                          <m:r>
                            <a:rPr lang="en-US" altLang="ko-KR" sz="1600" b="0" i="1" smtClean="0">
                              <a:latin typeface="Cambria Math" panose="02040503050406030204" pitchFamily="18" charset="0"/>
                            </a:rPr>
                            <m:t>𝑎</m:t>
                          </m:r>
                        </m:sub>
                      </m:sSub>
                      <m:d>
                        <m:dPr>
                          <m:begChr m:val="["/>
                          <m:endChr m:val="]"/>
                          <m:ctrlPr>
                            <a:rPr lang="en-US" altLang="ko-KR" sz="1600" i="1" smtClean="0">
                              <a:latin typeface="Cambria Math" panose="02040503050406030204" pitchFamily="18" charset="0"/>
                            </a:rPr>
                          </m:ctrlPr>
                        </m:dPr>
                        <m:e>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 </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e>
                      </m:d>
                      <m:r>
                        <a:rPr lang="en-US" altLang="ko-KR" sz="1600" b="0" i="1" smtClean="0">
                          <a:latin typeface="Cambria Math" panose="02040503050406030204" pitchFamily="18" charset="0"/>
                        </a:rPr>
                        <m:t>)</m:t>
                      </m:r>
                    </m:oMath>
                  </m:oMathPara>
                </a14:m>
                <a:endParaRPr lang="en-US" altLang="ko-KR" sz="1600" i="1" dirty="0" smtClean="0"/>
              </a:p>
              <a:p>
                <a:pPr marL="742950" lvl="1" indent="-285750">
                  <a:buFont typeface="Arial" panose="020B0604020202020204" pitchFamily="34" charset="0"/>
                  <a:buChar char="•"/>
                </a:pPr>
                <a:endParaRPr lang="en-US" altLang="ko-KR" sz="16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441960" y="1367778"/>
                <a:ext cx="6337739" cy="4055213"/>
              </a:xfrm>
              <a:prstGeom prst="rect">
                <a:avLst/>
              </a:prstGeom>
              <a:blipFill>
                <a:blip r:embed="rId3"/>
                <a:stretch>
                  <a:fillRect t="-901"/>
                </a:stretch>
              </a:blipFill>
            </p:spPr>
            <p:txBody>
              <a:bodyPr/>
              <a:lstStyle/>
              <a:p>
                <a:r>
                  <a:rPr lang="ko-KR" altLang="en-US">
                    <a:noFill/>
                  </a:rPr>
                  <a:t> </a:t>
                </a:r>
              </a:p>
            </p:txBody>
          </p:sp>
        </mc:Fallback>
      </mc:AlternateContent>
      <p:grpSp>
        <p:nvGrpSpPr>
          <p:cNvPr id="68" name="그룹 67"/>
          <p:cNvGrpSpPr/>
          <p:nvPr/>
        </p:nvGrpSpPr>
        <p:grpSpPr>
          <a:xfrm>
            <a:off x="5384908" y="1761894"/>
            <a:ext cx="1866887" cy="3561946"/>
            <a:chOff x="6317087" y="1680614"/>
            <a:chExt cx="1611660" cy="3248741"/>
          </a:xfrm>
        </p:grpSpPr>
        <p:pic>
          <p:nvPicPr>
            <p:cNvPr id="20" name="그림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7087" y="1680614"/>
              <a:ext cx="1611660" cy="3248741"/>
            </a:xfrm>
            <a:prstGeom prst="rect">
              <a:avLst/>
            </a:prstGeom>
          </p:spPr>
        </p:pic>
        <p:cxnSp>
          <p:nvCxnSpPr>
            <p:cNvPr id="21" name="직선 화살표 연결선 20"/>
            <p:cNvCxnSpPr/>
            <p:nvPr/>
          </p:nvCxnSpPr>
          <p:spPr>
            <a:xfrm>
              <a:off x="6478753" y="2039228"/>
              <a:ext cx="490570" cy="32932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H="1" flipV="1">
              <a:off x="6641576" y="1797567"/>
              <a:ext cx="456999" cy="3021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7044191" y="2426754"/>
              <a:ext cx="0" cy="4553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V="1">
              <a:off x="7190044" y="2426755"/>
              <a:ext cx="0" cy="4455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H="1">
              <a:off x="6491400" y="2998104"/>
              <a:ext cx="491416" cy="43693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V="1">
              <a:off x="6641576" y="3154773"/>
              <a:ext cx="456999" cy="3989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flipV="1">
              <a:off x="7234433" y="3008796"/>
              <a:ext cx="442526" cy="4105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7190044" y="3176443"/>
              <a:ext cx="408787" cy="35556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6317087" y="3677871"/>
              <a:ext cx="23532" cy="45288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flipV="1">
              <a:off x="6608702" y="3722852"/>
              <a:ext cx="11701" cy="3629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6564686" y="4418602"/>
              <a:ext cx="446705" cy="2624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flipV="1">
              <a:off x="6608702" y="4233852"/>
              <a:ext cx="477405" cy="3159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6761362" y="3286908"/>
                  <a:ext cx="504882" cy="3611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43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6761362" y="3286908"/>
                  <a:ext cx="504882" cy="3611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142273" y="2450272"/>
                  <a:ext cx="674800" cy="3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32</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+1)</m:t>
                            </m:r>
                          </m:sup>
                        </m:sSubSup>
                      </m:oMath>
                    </m:oMathPara>
                  </a14:m>
                  <a:endParaRPr lang="ko-KR" alt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142273" y="2450272"/>
                  <a:ext cx="674800" cy="36266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359315" y="2872259"/>
                  <a:ext cx="504882" cy="3711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53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359315" y="2872259"/>
                  <a:ext cx="504882" cy="371127"/>
                </a:xfrm>
                <a:prstGeom prst="rect">
                  <a:avLst/>
                </a:prstGeom>
                <a:blipFill>
                  <a:blip r:embed="rId7"/>
                  <a:stretch>
                    <a:fillRect/>
                  </a:stretch>
                </a:blipFill>
              </p:spPr>
              <p:txBody>
                <a:bodyPr/>
                <a:lstStyle/>
                <a:p>
                  <a:r>
                    <a:rPr lang="ko-KR" altLang="en-US">
                      <a:noFill/>
                    </a:rPr>
                    <a:t> </a:t>
                  </a:r>
                </a:p>
              </p:txBody>
            </p:sp>
          </mc:Fallback>
        </mc:AlternateContent>
      </p:grpSp>
      <p:sp>
        <p:nvSpPr>
          <p:cNvPr id="69" name="TextBox 68"/>
          <p:cNvSpPr txBox="1"/>
          <p:nvPr/>
        </p:nvSpPr>
        <p:spPr>
          <a:xfrm>
            <a:off x="7589520" y="5933440"/>
            <a:ext cx="1449884" cy="369332"/>
          </a:xfrm>
          <a:prstGeom prst="rect">
            <a:avLst/>
          </a:prstGeom>
          <a:noFill/>
        </p:spPr>
        <p:txBody>
          <a:bodyPr wrap="none" rtlCol="0">
            <a:spAutoFit/>
          </a:bodyPr>
          <a:lstStyle/>
          <a:p>
            <a:r>
              <a:rPr lang="en-US" altLang="ko-KR" dirty="0" smtClean="0"/>
              <a:t>Thx to </a:t>
            </a:r>
            <a:r>
              <a:rPr lang="en-US" altLang="ko-KR" dirty="0" err="1" smtClean="0"/>
              <a:t>haelee</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43</a:t>
            </a:fld>
            <a:r>
              <a:rPr lang="en-US" altLang="ko-KR" smtClean="0"/>
              <a:t>/26</a:t>
            </a:r>
            <a:endParaRPr lang="ko-KR" altLang="en-US" dirty="0"/>
          </a:p>
        </p:txBody>
      </p:sp>
    </p:spTree>
    <p:extLst>
      <p:ext uri="{BB962C8B-B14F-4D97-AF65-F5344CB8AC3E}">
        <p14:creationId xmlns:p14="http://schemas.microsoft.com/office/powerpoint/2010/main" val="153475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8239760"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Global multi-head-attention pooling</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39700" y="1244600"/>
            <a:ext cx="8698807" cy="5215065"/>
          </a:xfrm>
        </p:spPr>
        <p:txBody>
          <a:bodyPr anchor="t">
            <a:normAutofit/>
          </a:bodyPr>
          <a:lstStyle/>
          <a:p>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Idea :  Use super node which are connected to all nodes to pool the graph. (To get the global attention)</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Multi-head-attention and Compound token vector used to global graph pooling.</a:t>
            </a:r>
          </a:p>
        </p:txBody>
      </p:sp>
      <p:sp>
        <p:nvSpPr>
          <p:cNvPr id="45" name="직사각형 44"/>
          <p:cNvSpPr/>
          <p:nvPr/>
        </p:nvSpPr>
        <p:spPr>
          <a:xfrm>
            <a:off x="1387475" y="25558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46" name="직사각형 45"/>
          <p:cNvSpPr/>
          <p:nvPr/>
        </p:nvSpPr>
        <p:spPr>
          <a:xfrm>
            <a:off x="1387475" y="28479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47" name="직사각형 46"/>
          <p:cNvSpPr/>
          <p:nvPr/>
        </p:nvSpPr>
        <p:spPr>
          <a:xfrm>
            <a:off x="1387475" y="312896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48" name="직사각형 47"/>
          <p:cNvSpPr/>
          <p:nvPr/>
        </p:nvSpPr>
        <p:spPr>
          <a:xfrm>
            <a:off x="1387475" y="34042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49" name="직선 화살표 연결선 48"/>
          <p:cNvCxnSpPr/>
          <p:nvPr/>
        </p:nvCxnSpPr>
        <p:spPr>
          <a:xfrm flipV="1">
            <a:off x="1047750" y="3705225"/>
            <a:ext cx="285750" cy="152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438150" y="3838575"/>
            <a:ext cx="1263487" cy="369332"/>
          </a:xfrm>
          <a:prstGeom prst="rect">
            <a:avLst/>
          </a:prstGeom>
          <a:noFill/>
        </p:spPr>
        <p:txBody>
          <a:bodyPr wrap="none" rtlCol="0">
            <a:spAutoFit/>
          </a:bodyPr>
          <a:lstStyle/>
          <a:p>
            <a:r>
              <a:rPr lang="en-US" altLang="ko-KR" dirty="0" smtClean="0"/>
              <a:t>Super node</a:t>
            </a:r>
            <a:endParaRPr lang="ko-KR" altLang="en-US" dirty="0"/>
          </a:p>
        </p:txBody>
      </p:sp>
      <mc:AlternateContent xmlns:mc="http://schemas.openxmlformats.org/markup-compatibility/2006" xmlns:a14="http://schemas.microsoft.com/office/drawing/2010/main">
        <mc:Choice Requires="a14">
          <p:sp>
            <p:nvSpPr>
              <p:cNvPr id="51" name="TextBox 50"/>
              <p:cNvSpPr txBox="1"/>
              <p:nvPr/>
            </p:nvSpPr>
            <p:spPr>
              <a:xfrm>
                <a:off x="3228975" y="289560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3228975" y="2895600"/>
                <a:ext cx="402674" cy="369332"/>
              </a:xfrm>
              <a:prstGeom prst="rect">
                <a:avLst/>
              </a:prstGeom>
              <a:blipFill>
                <a:blip r:embed="rId3"/>
                <a:stretch>
                  <a:fillRect/>
                </a:stretch>
              </a:blipFill>
            </p:spPr>
            <p:txBody>
              <a:bodyPr/>
              <a:lstStyle/>
              <a:p>
                <a:r>
                  <a:rPr lang="ko-KR" altLang="en-US">
                    <a:noFill/>
                  </a:rPr>
                  <a:t> </a:t>
                </a:r>
              </a:p>
            </p:txBody>
          </p:sp>
        </mc:Fallback>
      </mc:AlternateContent>
      <p:sp>
        <p:nvSpPr>
          <p:cNvPr id="52" name="직사각형 51"/>
          <p:cNvSpPr/>
          <p:nvPr/>
        </p:nvSpPr>
        <p:spPr>
          <a:xfrm rot="16200000">
            <a:off x="2882903" y="31654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53" name="직사각형 52"/>
          <p:cNvSpPr/>
          <p:nvPr/>
        </p:nvSpPr>
        <p:spPr>
          <a:xfrm rot="16200000">
            <a:off x="3159128" y="31718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54" name="직사각형 53"/>
          <p:cNvSpPr/>
          <p:nvPr/>
        </p:nvSpPr>
        <p:spPr>
          <a:xfrm rot="16200000">
            <a:off x="3435352" y="3176588"/>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55" name="직사각형 54"/>
          <p:cNvSpPr/>
          <p:nvPr/>
        </p:nvSpPr>
        <p:spPr>
          <a:xfrm rot="16200000">
            <a:off x="3749677" y="31756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56" name="TextBox 55"/>
              <p:cNvSpPr txBox="1"/>
              <p:nvPr/>
            </p:nvSpPr>
            <p:spPr>
              <a:xfrm>
                <a:off x="4829175" y="2886075"/>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4829175" y="2886075"/>
                <a:ext cx="410690" cy="369332"/>
              </a:xfrm>
              <a:prstGeom prst="rect">
                <a:avLst/>
              </a:prstGeom>
              <a:blipFill>
                <a:blip r:embed="rId4"/>
                <a:stretch>
                  <a:fillRect/>
                </a:stretch>
              </a:blipFill>
            </p:spPr>
            <p:txBody>
              <a:bodyPr/>
              <a:lstStyle/>
              <a:p>
                <a:r>
                  <a:rPr lang="ko-KR" altLang="en-US">
                    <a:noFill/>
                  </a:rPr>
                  <a:t> </a:t>
                </a:r>
              </a:p>
            </p:txBody>
          </p:sp>
        </mc:Fallback>
      </mc:AlternateContent>
      <p:sp>
        <p:nvSpPr>
          <p:cNvPr id="58" name="TextBox 57"/>
          <p:cNvSpPr txBox="1"/>
          <p:nvPr/>
        </p:nvSpPr>
        <p:spPr>
          <a:xfrm>
            <a:off x="5343525" y="4124325"/>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44" name="그림 43"/>
          <p:cNvPicPr>
            <a:picLocks noChangeAspect="1"/>
          </p:cNvPicPr>
          <p:nvPr/>
        </p:nvPicPr>
        <p:blipFill>
          <a:blip r:embed="rId5"/>
          <a:stretch>
            <a:fillRect/>
          </a:stretch>
        </p:blipFill>
        <p:spPr>
          <a:xfrm>
            <a:off x="5454330" y="2405563"/>
            <a:ext cx="1511939" cy="1627773"/>
          </a:xfrm>
          <a:prstGeom prst="rect">
            <a:avLst/>
          </a:prstGeom>
        </p:spPr>
      </p:pic>
      <p:sp>
        <p:nvSpPr>
          <p:cNvPr id="60" name="TextBox 59"/>
          <p:cNvSpPr txBox="1"/>
          <p:nvPr/>
        </p:nvSpPr>
        <p:spPr>
          <a:xfrm>
            <a:off x="1447800" y="6229350"/>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61" name="그림 60"/>
          <p:cNvPicPr>
            <a:picLocks noChangeAspect="1"/>
          </p:cNvPicPr>
          <p:nvPr/>
        </p:nvPicPr>
        <p:blipFill>
          <a:blip r:embed="rId5"/>
          <a:stretch>
            <a:fillRect/>
          </a:stretch>
        </p:blipFill>
        <p:spPr>
          <a:xfrm>
            <a:off x="1558605" y="4510588"/>
            <a:ext cx="1511939" cy="1627773"/>
          </a:xfrm>
          <a:prstGeom prst="rect">
            <a:avLst/>
          </a:prstGeom>
        </p:spPr>
      </p:pic>
      <p:sp>
        <p:nvSpPr>
          <p:cNvPr id="62" name="직사각형 61"/>
          <p:cNvSpPr/>
          <p:nvPr/>
        </p:nvSpPr>
        <p:spPr>
          <a:xfrm>
            <a:off x="3625850" y="47466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3" name="직사각형 62"/>
          <p:cNvSpPr/>
          <p:nvPr/>
        </p:nvSpPr>
        <p:spPr>
          <a:xfrm>
            <a:off x="3625850" y="50387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64" name="직사각형 63"/>
          <p:cNvSpPr/>
          <p:nvPr/>
        </p:nvSpPr>
        <p:spPr>
          <a:xfrm>
            <a:off x="3625850" y="531971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65" name="직사각형 64"/>
          <p:cNvSpPr/>
          <p:nvPr/>
        </p:nvSpPr>
        <p:spPr>
          <a:xfrm>
            <a:off x="3625850" y="559498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66" name="TextBox 65"/>
              <p:cNvSpPr txBox="1"/>
              <p:nvPr/>
            </p:nvSpPr>
            <p:spPr>
              <a:xfrm>
                <a:off x="3190875" y="508635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3190875" y="5086350"/>
                <a:ext cx="402674"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543550" y="5105400"/>
                <a:ext cx="4106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5543550" y="5105400"/>
                <a:ext cx="410690" cy="369332"/>
              </a:xfrm>
              <a:prstGeom prst="rect">
                <a:avLst/>
              </a:prstGeom>
              <a:blipFill>
                <a:blip r:embed="rId7"/>
                <a:stretch>
                  <a:fillRect/>
                </a:stretch>
              </a:blipFill>
            </p:spPr>
            <p:txBody>
              <a:bodyPr/>
              <a:lstStyle/>
              <a:p>
                <a:r>
                  <a:rPr lang="ko-KR" altLang="en-US">
                    <a:noFill/>
                  </a:rPr>
                  <a:t> </a:t>
                </a:r>
              </a:p>
            </p:txBody>
          </p:sp>
        </mc:Fallback>
      </mc:AlternateContent>
      <p:sp>
        <p:nvSpPr>
          <p:cNvPr id="68" name="직사각형 67"/>
          <p:cNvSpPr/>
          <p:nvPr/>
        </p:nvSpPr>
        <p:spPr>
          <a:xfrm>
            <a:off x="5940425" y="4737100"/>
            <a:ext cx="1831975" cy="2558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9" name="직사각형 68"/>
          <p:cNvSpPr/>
          <p:nvPr/>
        </p:nvSpPr>
        <p:spPr>
          <a:xfrm>
            <a:off x="5940425" y="5029200"/>
            <a:ext cx="1831975" cy="2558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70" name="직사각형 69"/>
          <p:cNvSpPr/>
          <p:nvPr/>
        </p:nvSpPr>
        <p:spPr>
          <a:xfrm>
            <a:off x="5940425" y="5310188"/>
            <a:ext cx="1831975" cy="25586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71" name="직사각형 70"/>
          <p:cNvSpPr/>
          <p:nvPr/>
        </p:nvSpPr>
        <p:spPr>
          <a:xfrm>
            <a:off x="5940425" y="5585461"/>
            <a:ext cx="1831975" cy="255862"/>
          </a:xfrm>
          <a:prstGeom prst="rect">
            <a:avLst/>
          </a:prstGeom>
          <a:solidFill>
            <a:schemeClr val="accent2">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72" name="직선 화살표 연결선 71"/>
          <p:cNvCxnSpPr/>
          <p:nvPr/>
        </p:nvCxnSpPr>
        <p:spPr>
          <a:xfrm flipV="1">
            <a:off x="6877050" y="5915026"/>
            <a:ext cx="0" cy="314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6038850" y="6191250"/>
            <a:ext cx="1700658" cy="369332"/>
          </a:xfrm>
          <a:prstGeom prst="rect">
            <a:avLst/>
          </a:prstGeom>
          <a:noFill/>
        </p:spPr>
        <p:txBody>
          <a:bodyPr wrap="none" rtlCol="0">
            <a:spAutoFit/>
          </a:bodyPr>
          <a:lstStyle/>
          <a:p>
            <a:r>
              <a:rPr lang="en-US" altLang="ko-KR" dirty="0" smtClean="0"/>
              <a:t>Used to predict!</a:t>
            </a:r>
            <a:endParaRPr lang="ko-KR" altLang="en-US" dirty="0"/>
          </a:p>
        </p:txBody>
      </p:sp>
      <p:sp>
        <p:nvSpPr>
          <p:cNvPr id="4096" name="직사각형 4095"/>
          <p:cNvSpPr/>
          <p:nvPr/>
        </p:nvSpPr>
        <p:spPr>
          <a:xfrm>
            <a:off x="636197" y="6550223"/>
            <a:ext cx="3385863" cy="307777"/>
          </a:xfrm>
          <a:prstGeom prst="rect">
            <a:avLst/>
          </a:prstGeom>
        </p:spPr>
        <p:txBody>
          <a:bodyPr wrap="none">
            <a:spAutoFit/>
          </a:bodyPr>
          <a:lstStyle/>
          <a:p>
            <a:r>
              <a:rPr lang="en-US" altLang="ko-KR" sz="1400" dirty="0" err="1">
                <a:solidFill>
                  <a:srgbClr val="5B616B"/>
                </a:solidFill>
                <a:latin typeface="BlinkMacSystemFont"/>
              </a:rPr>
              <a:t>doi</a:t>
            </a:r>
            <a:r>
              <a:rPr lang="en-US" altLang="ko-KR" sz="1400" dirty="0">
                <a:solidFill>
                  <a:srgbClr val="5B616B"/>
                </a:solidFill>
                <a:latin typeface="BlinkMacSystemFont"/>
              </a:rPr>
              <a:t>: 10.1021/acs.jmedchem.9b00959.</a:t>
            </a:r>
            <a:endParaRPr lang="ko-KR" altLang="en-US" sz="1400" dirty="0"/>
          </a:p>
        </p:txBody>
      </p:sp>
      <p:sp>
        <p:nvSpPr>
          <p:cNvPr id="5" name="직사각형 4"/>
          <p:cNvSpPr/>
          <p:nvPr/>
        </p:nvSpPr>
        <p:spPr>
          <a:xfrm>
            <a:off x="0" y="2965621"/>
            <a:ext cx="9144000" cy="1556952"/>
          </a:xfrm>
          <a:prstGeom prst="rect">
            <a:avLst/>
          </a:prstGeom>
          <a:solidFill>
            <a:schemeClr val="bg1">
              <a:alpha val="98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US" altLang="ko-KR" dirty="0" smtClean="0">
                <a:solidFill>
                  <a:schemeClr val="tx1"/>
                </a:solidFill>
              </a:rPr>
              <a:t>Because…</a:t>
            </a:r>
          </a:p>
          <a:p>
            <a:endParaRPr lang="en-US" altLang="ko-KR" dirty="0" smtClean="0">
              <a:solidFill>
                <a:schemeClr val="tx1"/>
              </a:solidFill>
            </a:endParaRPr>
          </a:p>
          <a:p>
            <a:r>
              <a:rPr lang="en-US" altLang="ko-KR" b="1" dirty="0" smtClean="0">
                <a:solidFill>
                  <a:schemeClr val="tx1"/>
                </a:solidFill>
              </a:rPr>
              <a:t>1. Permutation-invariant</a:t>
            </a:r>
            <a:r>
              <a:rPr lang="en-US" altLang="ko-KR" b="1" dirty="0">
                <a:solidFill>
                  <a:schemeClr val="tx1"/>
                </a:solidFill>
              </a:rPr>
              <a:t>. </a:t>
            </a:r>
          </a:p>
          <a:p>
            <a:r>
              <a:rPr lang="en-US" altLang="ko-KR" b="1" dirty="0" smtClean="0">
                <a:solidFill>
                  <a:schemeClr val="tx1"/>
                </a:solidFill>
              </a:rPr>
              <a:t>2. Helps to learn </a:t>
            </a:r>
            <a:r>
              <a:rPr lang="en-US" altLang="ko-KR" b="1" dirty="0">
                <a:solidFill>
                  <a:schemeClr val="tx1"/>
                </a:solidFill>
              </a:rPr>
              <a:t>data-specific pooling by the self-attention mechanism.</a:t>
            </a:r>
          </a:p>
          <a:p>
            <a:r>
              <a:rPr lang="en-US" altLang="ko-KR" b="1" dirty="0" smtClean="0">
                <a:solidFill>
                  <a:schemeClr val="tx1"/>
                </a:solidFill>
              </a:rPr>
              <a:t>3. Gives the interpretability to the model.</a:t>
            </a:r>
            <a:endParaRPr lang="en-US" altLang="ko-KR" b="1" dirty="0">
              <a:solidFill>
                <a:schemeClr val="tx1"/>
              </a:solidFill>
            </a:endParaRPr>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44</a:t>
            </a:fld>
            <a:r>
              <a:rPr lang="en-US" altLang="ko-KR" smtClean="0"/>
              <a:t>/26</a:t>
            </a:r>
            <a:endParaRPr lang="ko-KR" altLang="en-US" dirty="0"/>
          </a:p>
        </p:txBody>
      </p:sp>
    </p:spTree>
    <p:extLst>
      <p:ext uri="{BB962C8B-B14F-4D97-AF65-F5344CB8AC3E}">
        <p14:creationId xmlns:p14="http://schemas.microsoft.com/office/powerpoint/2010/main" val="30258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 (preprocessed)</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3" name="표 32"/>
          <p:cNvGraphicFramePr>
            <a:graphicFrameLocks noGrp="1"/>
          </p:cNvGraphicFramePr>
          <p:nvPr>
            <p:extLst/>
          </p:nvPr>
        </p:nvGraphicFramePr>
        <p:xfrm>
          <a:off x="896091" y="201418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3115411">
                  <a:extLst>
                    <a:ext uri="{9D8B030D-6E8A-4147-A177-3AD203B41FA5}">
                      <a16:colId xmlns:a16="http://schemas.microsoft.com/office/drawing/2014/main" val="989062318"/>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smtClean="0">
                          <a:effectLst/>
                          <a:latin typeface="+mn-lt"/>
                        </a:rPr>
                        <a:t>MLSMR</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304,045 </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 name="TextBox 2"/>
          <p:cNvSpPr txBox="1"/>
          <p:nvPr/>
        </p:nvSpPr>
        <p:spPr>
          <a:xfrm>
            <a:off x="870691" y="1545544"/>
            <a:ext cx="7607660" cy="400110"/>
          </a:xfrm>
          <a:prstGeom prst="rect">
            <a:avLst/>
          </a:prstGeom>
          <a:noFill/>
        </p:spPr>
        <p:txBody>
          <a:bodyPr wrap="none" rtlCol="0">
            <a:spAutoFit/>
          </a:bodyPr>
          <a:lstStyle/>
          <a:p>
            <a:r>
              <a:rPr lang="en-US" altLang="ko-KR" sz="2000" b="1" dirty="0" smtClean="0"/>
              <a:t>Pre-training set – </a:t>
            </a:r>
            <a:r>
              <a:rPr lang="en-US" altLang="ko-KR" sz="2000" b="1" dirty="0" err="1" smtClean="0"/>
              <a:t>hERG</a:t>
            </a:r>
            <a:r>
              <a:rPr lang="en-US" altLang="ko-KR" sz="2000" b="1" dirty="0" smtClean="0"/>
              <a:t> inhibition percentage (%) at 10uM - Regression</a:t>
            </a:r>
          </a:p>
        </p:txBody>
      </p:sp>
      <mc:AlternateContent xmlns:mc="http://schemas.openxmlformats.org/markup-compatibility/2006" xmlns:a14="http://schemas.microsoft.com/office/drawing/2010/main">
        <mc:Choice Requires="a14">
          <p:sp>
            <p:nvSpPr>
              <p:cNvPr id="35" name="TextBox 34"/>
              <p:cNvSpPr txBox="1"/>
              <p:nvPr/>
            </p:nvSpPr>
            <p:spPr>
              <a:xfrm>
                <a:off x="990684" y="4111386"/>
                <a:ext cx="5045484" cy="400110"/>
              </a:xfrm>
              <a:prstGeom prst="rect">
                <a:avLst/>
              </a:prstGeom>
              <a:noFill/>
            </p:spPr>
            <p:txBody>
              <a:bodyPr wrap="none" rtlCol="0">
                <a:spAutoFit/>
              </a:bodyPr>
              <a:lstStyle/>
              <a:p>
                <a:r>
                  <a:rPr lang="en-US" altLang="ko-KR" sz="2000" b="1" dirty="0" smtClean="0"/>
                  <a:t>Fine-tuning set – </a:t>
                </a:r>
                <a:r>
                  <a:rPr lang="en-US" altLang="ko-KR" sz="2000" b="1" dirty="0" err="1" smtClean="0"/>
                  <a:t>hERG</a:t>
                </a:r>
                <a:r>
                  <a:rPr lang="en-US" altLang="ko-KR" sz="2000" b="1" dirty="0" smtClean="0"/>
                  <a:t> Blocker (IC50 </a:t>
                </a:r>
                <a14:m>
                  <m:oMath xmlns:m="http://schemas.openxmlformats.org/officeDocument/2006/math">
                    <m:r>
                      <a:rPr lang="en-US" altLang="ko-KR" sz="2000" b="1" i="1" smtClean="0">
                        <a:latin typeface="Cambria Math" panose="02040503050406030204" pitchFamily="18" charset="0"/>
                      </a:rPr>
                      <m:t>≤</m:t>
                    </m:r>
                  </m:oMath>
                </a14:m>
                <a:r>
                  <a:rPr lang="en-US" altLang="ko-KR" sz="2000" b="1" dirty="0" smtClean="0"/>
                  <a:t> 10uM)</a:t>
                </a:r>
              </a:p>
            </p:txBody>
          </p:sp>
        </mc:Choice>
        <mc:Fallback xmlns="">
          <p:sp>
            <p:nvSpPr>
              <p:cNvPr id="35" name="TextBox 34"/>
              <p:cNvSpPr txBox="1">
                <a:spLocks noRot="1" noChangeAspect="1" noMove="1" noResize="1" noEditPoints="1" noAdjustHandles="1" noChangeArrowheads="1" noChangeShapeType="1" noTextEdit="1"/>
              </p:cNvSpPr>
              <p:nvPr/>
            </p:nvSpPr>
            <p:spPr>
              <a:xfrm>
                <a:off x="990684" y="4111386"/>
                <a:ext cx="5045484" cy="400110"/>
              </a:xfrm>
              <a:prstGeom prst="rect">
                <a:avLst/>
              </a:prstGeom>
              <a:blipFill>
                <a:blip r:embed="rId3"/>
                <a:stretch>
                  <a:fillRect l="-1330" t="-7576" r="-363" b="-25758"/>
                </a:stretch>
              </a:blipFill>
            </p:spPr>
            <p:txBody>
              <a:bodyPr/>
              <a:lstStyle/>
              <a:p>
                <a:r>
                  <a:rPr lang="ko-KR" altLang="en-US">
                    <a:noFill/>
                  </a:rPr>
                  <a:t> </a:t>
                </a:r>
              </a:p>
            </p:txBody>
          </p:sp>
        </mc:Fallback>
      </mc:AlternateContent>
      <p:graphicFrame>
        <p:nvGraphicFramePr>
          <p:cNvPr id="36" name="표 35"/>
          <p:cNvGraphicFramePr>
            <a:graphicFrameLocks noGrp="1"/>
          </p:cNvGraphicFramePr>
          <p:nvPr>
            <p:extLst/>
          </p:nvPr>
        </p:nvGraphicFramePr>
        <p:xfrm>
          <a:off x="990684" y="456673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1038470">
                  <a:extLst>
                    <a:ext uri="{9D8B030D-6E8A-4147-A177-3AD203B41FA5}">
                      <a16:colId xmlns:a16="http://schemas.microsoft.com/office/drawing/2014/main" val="989062318"/>
                    </a:ext>
                  </a:extLst>
                </a:gridCol>
                <a:gridCol w="1038471">
                  <a:extLst>
                    <a:ext uri="{9D8B030D-6E8A-4147-A177-3AD203B41FA5}">
                      <a16:colId xmlns:a16="http://schemas.microsoft.com/office/drawing/2014/main" val="951461009"/>
                    </a:ext>
                  </a:extLst>
                </a:gridCol>
                <a:gridCol w="1038470">
                  <a:extLst>
                    <a:ext uri="{9D8B030D-6E8A-4147-A177-3AD203B41FA5}">
                      <a16:colId xmlns:a16="http://schemas.microsoft.com/office/drawing/2014/main" val="3204076692"/>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Positive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Times New Roman" panose="02020603050405020304" pitchFamily="18" charset="0"/>
                        </a:rPr>
                        <a:t>Negative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err="1" smtClean="0">
                          <a:effectLst/>
                          <a:latin typeface="+mn-lt"/>
                        </a:rPr>
                        <a:t>ChEMBL</a:t>
                      </a:r>
                      <a:r>
                        <a:rPr lang="en-US" sz="1800" kern="100" dirty="0" smtClean="0">
                          <a:effectLst/>
                          <a:latin typeface="+mn-lt"/>
                        </a:rPr>
                        <a:t>,</a:t>
                      </a:r>
                      <a:r>
                        <a:rPr lang="en-US" sz="1800" kern="100" baseline="0" dirty="0" smtClean="0">
                          <a:effectLst/>
                          <a:latin typeface="+mn-lt"/>
                        </a:rPr>
                        <a:t> PubChem, </a:t>
                      </a:r>
                      <a:r>
                        <a:rPr lang="en-US" sz="1800" kern="100" baseline="0" dirty="0" err="1" smtClean="0">
                          <a:effectLst/>
                          <a:latin typeface="+mn-lt"/>
                        </a:rPr>
                        <a:t>BindingDB</a:t>
                      </a:r>
                      <a:r>
                        <a:rPr lang="en-US" sz="1800" kern="100" baseline="0" dirty="0" smtClean="0">
                          <a:effectLst/>
                          <a:latin typeface="+mn-lt"/>
                        </a:rPr>
                        <a:t>, </a:t>
                      </a:r>
                      <a:r>
                        <a:rPr lang="en-US" sz="1800" kern="100" baseline="0" dirty="0" err="1" smtClean="0">
                          <a:effectLst/>
                          <a:latin typeface="+mn-lt"/>
                        </a:rPr>
                        <a:t>Cai</a:t>
                      </a:r>
                      <a:r>
                        <a:rPr lang="en-US" sz="1800" kern="100" baseline="0" dirty="0" smtClean="0">
                          <a:effectLst/>
                          <a:latin typeface="+mn-lt"/>
                        </a:rPr>
                        <a:t> et al</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8,488</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5,834</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14,322</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7" name="TextBox 36"/>
          <p:cNvSpPr txBox="1"/>
          <p:nvPr/>
        </p:nvSpPr>
        <p:spPr>
          <a:xfrm>
            <a:off x="915079" y="5683400"/>
            <a:ext cx="2868734" cy="400110"/>
          </a:xfrm>
          <a:prstGeom prst="rect">
            <a:avLst/>
          </a:prstGeom>
          <a:noFill/>
        </p:spPr>
        <p:txBody>
          <a:bodyPr wrap="none" rtlCol="0">
            <a:spAutoFit/>
          </a:bodyPr>
          <a:lstStyle/>
          <a:p>
            <a:r>
              <a:rPr lang="en-US" altLang="ko-KR" sz="2000" dirty="0" smtClean="0"/>
              <a:t>Scaffold Data Split (8:1:1) </a:t>
            </a:r>
          </a:p>
        </p:txBody>
      </p:sp>
      <p:sp>
        <p:nvSpPr>
          <p:cNvPr id="10" name="직사각형 9"/>
          <p:cNvSpPr/>
          <p:nvPr/>
        </p:nvSpPr>
        <p:spPr>
          <a:xfrm>
            <a:off x="631765" y="6396335"/>
            <a:ext cx="7988532" cy="307777"/>
          </a:xfrm>
          <a:prstGeom prst="rect">
            <a:avLst/>
          </a:prstGeom>
        </p:spPr>
        <p:txBody>
          <a:bodyPr wrap="square">
            <a:spAutoFit/>
          </a:bodyPr>
          <a:lstStyle/>
          <a:p>
            <a:r>
              <a:rPr lang="en-US" altLang="ko-KR" sz="1400" dirty="0" smtClean="0"/>
              <a:t>MLSMR : Molecular Libraries Small Molecule Repository</a:t>
            </a:r>
            <a:r>
              <a:rPr lang="ko-KR" altLang="en-US" sz="1400" dirty="0" smtClean="0"/>
              <a:t>.</a:t>
            </a:r>
            <a:endParaRPr lang="en-US" altLang="ko-KR" sz="1400" dirty="0" smtClean="0"/>
          </a:p>
        </p:txBody>
      </p:sp>
      <p:sp>
        <p:nvSpPr>
          <p:cNvPr id="15" name="TextBox 14"/>
          <p:cNvSpPr txBox="1"/>
          <p:nvPr/>
        </p:nvSpPr>
        <p:spPr>
          <a:xfrm>
            <a:off x="940112" y="3133662"/>
            <a:ext cx="2669962" cy="400110"/>
          </a:xfrm>
          <a:prstGeom prst="rect">
            <a:avLst/>
          </a:prstGeom>
          <a:noFill/>
        </p:spPr>
        <p:txBody>
          <a:bodyPr wrap="none" rtlCol="0">
            <a:spAutoFit/>
          </a:bodyPr>
          <a:lstStyle/>
          <a:p>
            <a:r>
              <a:rPr lang="en-US" altLang="ko-KR" sz="2000" dirty="0" smtClean="0"/>
              <a:t>Scaffold Data Split (9:1) </a:t>
            </a:r>
          </a:p>
        </p:txBody>
      </p:sp>
      <p:cxnSp>
        <p:nvCxnSpPr>
          <p:cNvPr id="16" name="직선 화살표 연결선 15"/>
          <p:cNvCxnSpPr/>
          <p:nvPr/>
        </p:nvCxnSpPr>
        <p:spPr>
          <a:xfrm flipH="1">
            <a:off x="4159497" y="3358056"/>
            <a:ext cx="939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50097" y="3154856"/>
            <a:ext cx="2177327" cy="369332"/>
          </a:xfrm>
          <a:prstGeom prst="rect">
            <a:avLst/>
          </a:prstGeom>
          <a:noFill/>
        </p:spPr>
        <p:txBody>
          <a:bodyPr wrap="none" rtlCol="0">
            <a:spAutoFit/>
          </a:bodyPr>
          <a:lstStyle/>
          <a:p>
            <a:r>
              <a:rPr lang="en-US" altLang="ko-KR" b="1" dirty="0" smtClean="0"/>
              <a:t>Used for </a:t>
            </a:r>
            <a:r>
              <a:rPr lang="en-US" altLang="ko-KR" b="1" dirty="0" err="1" smtClean="0"/>
              <a:t>pretraining</a:t>
            </a:r>
            <a:r>
              <a:rPr lang="en-US" altLang="ko-KR" b="1" dirty="0" smtClean="0"/>
              <a: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45</a:t>
            </a:fld>
            <a:r>
              <a:rPr lang="en-US" altLang="ko-KR" smtClean="0"/>
              <a:t>/26</a:t>
            </a:r>
            <a:endParaRPr lang="ko-KR" altLang="en-US" dirty="0"/>
          </a:p>
        </p:txBody>
      </p:sp>
    </p:spTree>
    <p:extLst>
      <p:ext uri="{BB962C8B-B14F-4D97-AF65-F5344CB8AC3E}">
        <p14:creationId xmlns:p14="http://schemas.microsoft.com/office/powerpoint/2010/main" val="207548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analysis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68275" y="1193801"/>
            <a:ext cx="8698807" cy="5326190"/>
          </a:xfrm>
        </p:spPr>
        <p:txBody>
          <a:bodyPr anchor="t">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Evaluate whether the model is well-calibrated or not.</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Calibrated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 the predicted score is proportional to the probability.</a:t>
            </a: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marL="0" indent="0">
              <a:buNone/>
            </a:pP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p>
        </p:txBody>
      </p:sp>
      <p:graphicFrame>
        <p:nvGraphicFramePr>
          <p:cNvPr id="15" name="표 5">
            <a:extLst>
              <a:ext uri="{FF2B5EF4-FFF2-40B4-BE49-F238E27FC236}">
                <a16:creationId xmlns:a16="http://schemas.microsoft.com/office/drawing/2014/main" id="{5D364036-3EDC-4B5E-B468-894D19BAA5C1}"/>
              </a:ext>
            </a:extLst>
          </p:cNvPr>
          <p:cNvGraphicFramePr>
            <a:graphicFrameLocks noGrp="1"/>
          </p:cNvGraphicFramePr>
          <p:nvPr>
            <p:extLst>
              <p:ext uri="{D42A27DB-BD31-4B8C-83A1-F6EECF244321}">
                <p14:modId xmlns:p14="http://schemas.microsoft.com/office/powerpoint/2010/main" val="338803837"/>
              </p:ext>
            </p:extLst>
          </p:nvPr>
        </p:nvGraphicFramePr>
        <p:xfrm>
          <a:off x="1868788" y="2872328"/>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0.7</a:t>
                      </a:r>
                      <a:endParaRPr lang="ko-KR" altLang="en-US" dirty="0"/>
                    </a:p>
                  </a:txBody>
                  <a:tcPr/>
                </a:tc>
                <a:extLst>
                  <a:ext uri="{0D108BD9-81ED-4DB2-BD59-A6C34878D82A}">
                    <a16:rowId xmlns:a16="http://schemas.microsoft.com/office/drawing/2014/main" val="2093292557"/>
                  </a:ext>
                </a:extLst>
              </a:tr>
            </a:tbl>
          </a:graphicData>
        </a:graphic>
      </p:graphicFrame>
      <p:graphicFrame>
        <p:nvGraphicFramePr>
          <p:cNvPr id="16" name="표 5">
            <a:extLst>
              <a:ext uri="{FF2B5EF4-FFF2-40B4-BE49-F238E27FC236}">
                <a16:creationId xmlns:a16="http://schemas.microsoft.com/office/drawing/2014/main" id="{15B16B6E-AFE9-4796-8895-98F3EE8CCD33}"/>
              </a:ext>
            </a:extLst>
          </p:cNvPr>
          <p:cNvGraphicFramePr>
            <a:graphicFrameLocks noGrp="1"/>
          </p:cNvGraphicFramePr>
          <p:nvPr>
            <p:extLst>
              <p:ext uri="{D42A27DB-BD31-4B8C-83A1-F6EECF244321}">
                <p14:modId xmlns:p14="http://schemas.microsoft.com/office/powerpoint/2010/main" val="3772639524"/>
              </p:ext>
            </p:extLst>
          </p:nvPr>
        </p:nvGraphicFramePr>
        <p:xfrm>
          <a:off x="1861168" y="2282731"/>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0.1</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0.9</a:t>
                      </a:r>
                      <a:endParaRPr lang="ko-KR" altLang="en-US" dirty="0"/>
                    </a:p>
                  </a:txBody>
                  <a:tcPr/>
                </a:tc>
                <a:extLst>
                  <a:ext uri="{0D108BD9-81ED-4DB2-BD59-A6C34878D82A}">
                    <a16:rowId xmlns:a16="http://schemas.microsoft.com/office/drawing/2014/main" val="2093292557"/>
                  </a:ext>
                </a:extLst>
              </a:tr>
            </a:tbl>
          </a:graphicData>
        </a:graphic>
      </p:graphicFrame>
      <p:sp>
        <p:nvSpPr>
          <p:cNvPr id="17" name="TextBox 16">
            <a:extLst>
              <a:ext uri="{FF2B5EF4-FFF2-40B4-BE49-F238E27FC236}">
                <a16:creationId xmlns:a16="http://schemas.microsoft.com/office/drawing/2014/main" id="{5E485700-9EC2-4B58-AD91-14EF10F9DB80}"/>
              </a:ext>
            </a:extLst>
          </p:cNvPr>
          <p:cNvSpPr txBox="1"/>
          <p:nvPr/>
        </p:nvSpPr>
        <p:spPr>
          <a:xfrm>
            <a:off x="374821" y="2266872"/>
            <a:ext cx="1296637" cy="369332"/>
          </a:xfrm>
          <a:prstGeom prst="rect">
            <a:avLst/>
          </a:prstGeom>
          <a:noFill/>
        </p:spPr>
        <p:txBody>
          <a:bodyPr wrap="none" rtlCol="0">
            <a:spAutoFit/>
          </a:bodyPr>
          <a:lstStyle/>
          <a:p>
            <a:r>
              <a:rPr lang="en-US" altLang="ko-KR" b="1" dirty="0" smtClean="0"/>
              <a:t>Mean score</a:t>
            </a:r>
            <a:endParaRPr lang="ko-KR" altLang="en-US" b="1" dirty="0"/>
          </a:p>
        </p:txBody>
      </p:sp>
      <p:sp>
        <p:nvSpPr>
          <p:cNvPr id="18" name="TextBox 17">
            <a:extLst>
              <a:ext uri="{FF2B5EF4-FFF2-40B4-BE49-F238E27FC236}">
                <a16:creationId xmlns:a16="http://schemas.microsoft.com/office/drawing/2014/main" id="{8E86D572-ED7F-4A70-93E1-3B35B17CC050}"/>
              </a:ext>
            </a:extLst>
          </p:cNvPr>
          <p:cNvSpPr txBox="1"/>
          <p:nvPr/>
        </p:nvSpPr>
        <p:spPr>
          <a:xfrm>
            <a:off x="273496" y="2857950"/>
            <a:ext cx="1434816" cy="369332"/>
          </a:xfrm>
          <a:prstGeom prst="rect">
            <a:avLst/>
          </a:prstGeom>
          <a:noFill/>
        </p:spPr>
        <p:txBody>
          <a:bodyPr wrap="none" rtlCol="0">
            <a:spAutoFit/>
          </a:bodyPr>
          <a:lstStyle/>
          <a:p>
            <a:r>
              <a:rPr lang="en-US" altLang="ko-KR" b="1" dirty="0" smtClean="0"/>
              <a:t>Positive ratio</a:t>
            </a:r>
            <a:endParaRPr lang="ko-KR" altLang="en-US" b="1" dirty="0"/>
          </a:p>
        </p:txBody>
      </p:sp>
      <p:cxnSp>
        <p:nvCxnSpPr>
          <p:cNvPr id="5" name="직선 화살표 연결선 4"/>
          <p:cNvCxnSpPr/>
          <p:nvPr/>
        </p:nvCxnSpPr>
        <p:spPr>
          <a:xfrm>
            <a:off x="1051560" y="6004560"/>
            <a:ext cx="34975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V="1">
            <a:off x="1074420" y="3528060"/>
            <a:ext cx="0" cy="2484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059180" y="3756660"/>
            <a:ext cx="3238500" cy="22402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142494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18516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2842260" y="593852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39344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4340860" y="5918200"/>
            <a:ext cx="0" cy="14478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262380" y="6022340"/>
            <a:ext cx="364202" cy="261610"/>
          </a:xfrm>
          <a:prstGeom prst="rect">
            <a:avLst/>
          </a:prstGeom>
          <a:noFill/>
        </p:spPr>
        <p:txBody>
          <a:bodyPr wrap="none" rtlCol="0">
            <a:spAutoFit/>
          </a:bodyPr>
          <a:lstStyle/>
          <a:p>
            <a:r>
              <a:rPr lang="en-US" altLang="ko-KR" sz="1050" dirty="0" smtClean="0"/>
              <a:t>0.1</a:t>
            </a:r>
            <a:endParaRPr lang="ko-KR" altLang="en-US" dirty="0"/>
          </a:p>
        </p:txBody>
      </p:sp>
      <p:sp>
        <p:nvSpPr>
          <p:cNvPr id="37" name="TextBox 36"/>
          <p:cNvSpPr txBox="1"/>
          <p:nvPr/>
        </p:nvSpPr>
        <p:spPr>
          <a:xfrm>
            <a:off x="1663700" y="6027420"/>
            <a:ext cx="364202" cy="261610"/>
          </a:xfrm>
          <a:prstGeom prst="rect">
            <a:avLst/>
          </a:prstGeom>
          <a:noFill/>
        </p:spPr>
        <p:txBody>
          <a:bodyPr wrap="none" rtlCol="0">
            <a:spAutoFit/>
          </a:bodyPr>
          <a:lstStyle/>
          <a:p>
            <a:r>
              <a:rPr lang="en-US" altLang="ko-KR" sz="1050" dirty="0" smtClean="0"/>
              <a:t>0.2</a:t>
            </a:r>
            <a:endParaRPr lang="ko-KR" altLang="en-US" dirty="0"/>
          </a:p>
        </p:txBody>
      </p:sp>
      <p:sp>
        <p:nvSpPr>
          <p:cNvPr id="38" name="TextBox 37"/>
          <p:cNvSpPr txBox="1"/>
          <p:nvPr/>
        </p:nvSpPr>
        <p:spPr>
          <a:xfrm>
            <a:off x="2664460" y="6052820"/>
            <a:ext cx="364202" cy="261610"/>
          </a:xfrm>
          <a:prstGeom prst="rect">
            <a:avLst/>
          </a:prstGeom>
          <a:noFill/>
        </p:spPr>
        <p:txBody>
          <a:bodyPr wrap="none" rtlCol="0">
            <a:spAutoFit/>
          </a:bodyPr>
          <a:lstStyle/>
          <a:p>
            <a:r>
              <a:rPr lang="en-US" altLang="ko-KR" sz="1050" dirty="0" smtClean="0"/>
              <a:t>0.5</a:t>
            </a:r>
            <a:endParaRPr lang="ko-KR" altLang="en-US" dirty="0"/>
          </a:p>
        </p:txBody>
      </p:sp>
      <p:sp>
        <p:nvSpPr>
          <p:cNvPr id="39" name="TextBox 38"/>
          <p:cNvSpPr txBox="1"/>
          <p:nvPr/>
        </p:nvSpPr>
        <p:spPr>
          <a:xfrm>
            <a:off x="3766820" y="6022340"/>
            <a:ext cx="364202" cy="261610"/>
          </a:xfrm>
          <a:prstGeom prst="rect">
            <a:avLst/>
          </a:prstGeom>
          <a:noFill/>
        </p:spPr>
        <p:txBody>
          <a:bodyPr wrap="none" rtlCol="0">
            <a:spAutoFit/>
          </a:bodyPr>
          <a:lstStyle/>
          <a:p>
            <a:r>
              <a:rPr lang="en-US" altLang="ko-KR" sz="1050" dirty="0" smtClean="0"/>
              <a:t>0.9</a:t>
            </a:r>
            <a:endParaRPr lang="ko-KR" altLang="en-US" dirty="0"/>
          </a:p>
        </p:txBody>
      </p:sp>
      <p:sp>
        <p:nvSpPr>
          <p:cNvPr id="40" name="TextBox 39"/>
          <p:cNvSpPr txBox="1"/>
          <p:nvPr/>
        </p:nvSpPr>
        <p:spPr>
          <a:xfrm>
            <a:off x="4178300" y="6022340"/>
            <a:ext cx="356188" cy="253916"/>
          </a:xfrm>
          <a:prstGeom prst="rect">
            <a:avLst/>
          </a:prstGeom>
          <a:noFill/>
        </p:spPr>
        <p:txBody>
          <a:bodyPr wrap="none" rtlCol="0">
            <a:spAutoFit/>
          </a:bodyPr>
          <a:lstStyle/>
          <a:p>
            <a:r>
              <a:rPr lang="en-US" altLang="ko-KR" sz="1050" dirty="0" smtClean="0"/>
              <a:t>1.0</a:t>
            </a:r>
            <a:endParaRPr lang="ko-KR" altLang="en-US" dirty="0"/>
          </a:p>
        </p:txBody>
      </p:sp>
      <p:cxnSp>
        <p:nvCxnSpPr>
          <p:cNvPr id="48" name="직선 연결선 47"/>
          <p:cNvCxnSpPr/>
          <p:nvPr/>
        </p:nvCxnSpPr>
        <p:spPr>
          <a:xfrm>
            <a:off x="1029716" y="5448300"/>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987044" y="4466844"/>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980948" y="3717036"/>
            <a:ext cx="145288"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1351788"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1802892"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p:cNvSpPr/>
          <p:nvPr/>
        </p:nvSpPr>
        <p:spPr>
          <a:xfrm>
            <a:off x="2741676" y="4399788"/>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3893820" y="4344924"/>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p:cNvSpPr/>
          <p:nvPr/>
        </p:nvSpPr>
        <p:spPr>
          <a:xfrm>
            <a:off x="4235196" y="3717036"/>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632460" y="4332732"/>
            <a:ext cx="380232" cy="276999"/>
          </a:xfrm>
          <a:prstGeom prst="rect">
            <a:avLst/>
          </a:prstGeom>
          <a:noFill/>
        </p:spPr>
        <p:txBody>
          <a:bodyPr wrap="none" rtlCol="0">
            <a:spAutoFit/>
          </a:bodyPr>
          <a:lstStyle/>
          <a:p>
            <a:r>
              <a:rPr lang="en-US" altLang="ko-KR" sz="1200" dirty="0" smtClean="0"/>
              <a:t>0.7</a:t>
            </a:r>
            <a:endParaRPr lang="ko-KR" altLang="en-US" sz="1200" dirty="0"/>
          </a:p>
        </p:txBody>
      </p:sp>
      <p:sp>
        <p:nvSpPr>
          <p:cNvPr id="57" name="TextBox 56"/>
          <p:cNvSpPr txBox="1"/>
          <p:nvPr/>
        </p:nvSpPr>
        <p:spPr>
          <a:xfrm>
            <a:off x="650748" y="5301996"/>
            <a:ext cx="380232" cy="276999"/>
          </a:xfrm>
          <a:prstGeom prst="rect">
            <a:avLst/>
          </a:prstGeom>
          <a:noFill/>
        </p:spPr>
        <p:txBody>
          <a:bodyPr wrap="none" rtlCol="0">
            <a:spAutoFit/>
          </a:bodyPr>
          <a:lstStyle/>
          <a:p>
            <a:r>
              <a:rPr lang="en-US" altLang="ko-KR" sz="1200" dirty="0" smtClean="0"/>
              <a:t>0.2</a:t>
            </a:r>
            <a:endParaRPr lang="ko-KR" altLang="en-US" sz="1200" dirty="0"/>
          </a:p>
        </p:txBody>
      </p:sp>
      <p:sp>
        <p:nvSpPr>
          <p:cNvPr id="58" name="TextBox 57"/>
          <p:cNvSpPr txBox="1"/>
          <p:nvPr/>
        </p:nvSpPr>
        <p:spPr>
          <a:xfrm>
            <a:off x="650748" y="3607308"/>
            <a:ext cx="380232" cy="276999"/>
          </a:xfrm>
          <a:prstGeom prst="rect">
            <a:avLst/>
          </a:prstGeom>
          <a:noFill/>
        </p:spPr>
        <p:txBody>
          <a:bodyPr wrap="none" rtlCol="0">
            <a:spAutoFit/>
          </a:bodyPr>
          <a:lstStyle/>
          <a:p>
            <a:r>
              <a:rPr lang="en-US" altLang="ko-KR" sz="1200" dirty="0" smtClean="0"/>
              <a:t>1.0</a:t>
            </a:r>
            <a:endParaRPr lang="ko-KR" altLang="en-US" sz="1200" dirty="0"/>
          </a:p>
        </p:txBody>
      </p:sp>
      <p:cxnSp>
        <p:nvCxnSpPr>
          <p:cNvPr id="60" name="직선 연결선 59"/>
          <p:cNvCxnSpPr>
            <a:stCxn id="51" idx="6"/>
            <a:endCxn id="52" idx="6"/>
          </p:cNvCxnSpPr>
          <p:nvPr/>
        </p:nvCxnSpPr>
        <p:spPr>
          <a:xfrm>
            <a:off x="1437132" y="5469636"/>
            <a:ext cx="451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1" idx="1"/>
          </p:cNvCxnSpPr>
          <p:nvPr/>
        </p:nvCxnSpPr>
        <p:spPr>
          <a:xfrm flipH="1">
            <a:off x="1066800" y="5432997"/>
            <a:ext cx="297486" cy="55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직선 연결선 63"/>
          <p:cNvCxnSpPr>
            <a:stCxn id="52" idx="7"/>
            <a:endCxn id="53" idx="6"/>
          </p:cNvCxnSpPr>
          <p:nvPr/>
        </p:nvCxnSpPr>
        <p:spPr>
          <a:xfrm flipV="1">
            <a:off x="1875738" y="4451604"/>
            <a:ext cx="951282" cy="981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직선 연결선 65"/>
          <p:cNvCxnSpPr>
            <a:stCxn id="53" idx="2"/>
            <a:endCxn id="54" idx="3"/>
          </p:cNvCxnSpPr>
          <p:nvPr/>
        </p:nvCxnSpPr>
        <p:spPr>
          <a:xfrm flipV="1">
            <a:off x="2741676" y="4433379"/>
            <a:ext cx="1164642" cy="18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54" idx="7"/>
            <a:endCxn id="55" idx="3"/>
          </p:cNvCxnSpPr>
          <p:nvPr/>
        </p:nvCxnSpPr>
        <p:spPr>
          <a:xfrm flipV="1">
            <a:off x="3966666" y="3805491"/>
            <a:ext cx="281028" cy="55461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61576" y="6158195"/>
            <a:ext cx="1282595" cy="369332"/>
          </a:xfrm>
          <a:prstGeom prst="rect">
            <a:avLst/>
          </a:prstGeom>
          <a:noFill/>
        </p:spPr>
        <p:txBody>
          <a:bodyPr wrap="none" rtlCol="0">
            <a:spAutoFit/>
          </a:bodyPr>
          <a:lstStyle/>
          <a:p>
            <a:r>
              <a:rPr lang="en-US" altLang="ko-KR" dirty="0" smtClean="0"/>
              <a:t>Mean score</a:t>
            </a:r>
            <a:endParaRPr lang="ko-KR" altLang="en-US" dirty="0"/>
          </a:p>
        </p:txBody>
      </p:sp>
      <p:sp>
        <p:nvSpPr>
          <p:cNvPr id="70" name="TextBox 69"/>
          <p:cNvSpPr txBox="1"/>
          <p:nvPr/>
        </p:nvSpPr>
        <p:spPr>
          <a:xfrm>
            <a:off x="0" y="3314700"/>
            <a:ext cx="918200" cy="646331"/>
          </a:xfrm>
          <a:prstGeom prst="rect">
            <a:avLst/>
          </a:prstGeom>
          <a:noFill/>
        </p:spPr>
        <p:txBody>
          <a:bodyPr wrap="square" rtlCol="0">
            <a:spAutoFit/>
          </a:bodyPr>
          <a:lstStyle/>
          <a:p>
            <a:r>
              <a:rPr lang="en-US" altLang="ko-KR" dirty="0" smtClean="0"/>
              <a:t>Positive</a:t>
            </a:r>
            <a:br>
              <a:rPr lang="en-US" altLang="ko-KR" dirty="0" smtClean="0"/>
            </a:br>
            <a:r>
              <a:rPr lang="en-US" altLang="ko-KR" dirty="0" smtClean="0"/>
              <a:t>ratio</a:t>
            </a:r>
            <a:endParaRPr lang="ko-KR" altLang="en-US" dirty="0"/>
          </a:p>
        </p:txBody>
      </p:sp>
      <p:sp>
        <p:nvSpPr>
          <p:cNvPr id="71" name="TextBox 70"/>
          <p:cNvSpPr txBox="1"/>
          <p:nvPr/>
        </p:nvSpPr>
        <p:spPr>
          <a:xfrm>
            <a:off x="4823460" y="3802380"/>
            <a:ext cx="4193456" cy="2308324"/>
          </a:xfrm>
          <a:prstGeom prst="rect">
            <a:avLst/>
          </a:prstGeom>
          <a:noFill/>
        </p:spPr>
        <p:txBody>
          <a:bodyPr wrap="none" rtlCol="0">
            <a:spAutoFit/>
          </a:bodyPr>
          <a:lstStyle/>
          <a:p>
            <a:r>
              <a:rPr lang="en-US" altLang="ko-KR" b="1" dirty="0" smtClean="0">
                <a:solidFill>
                  <a:schemeClr val="accent1"/>
                </a:solidFill>
              </a:rPr>
              <a:t>AUCE = Area under calibration-error curve</a:t>
            </a:r>
          </a:p>
          <a:p>
            <a:r>
              <a:rPr lang="en-US" altLang="ko-KR" b="1" dirty="0" smtClean="0">
                <a:solidFill>
                  <a:schemeClr val="accent1"/>
                </a:solidFill>
              </a:rPr>
              <a:t>           = Sum of calibration error</a:t>
            </a:r>
          </a:p>
          <a:p>
            <a:endParaRPr lang="en-US" altLang="ko-KR" b="1" dirty="0" smtClean="0">
              <a:solidFill>
                <a:srgbClr val="FF0000"/>
              </a:solidFill>
            </a:endParaRPr>
          </a:p>
          <a:p>
            <a:r>
              <a:rPr lang="en-US" altLang="ko-KR" b="1" dirty="0" smtClean="0">
                <a:solidFill>
                  <a:schemeClr val="accent6"/>
                </a:solidFill>
              </a:rPr>
              <a:t>ECE </a:t>
            </a:r>
            <a:r>
              <a:rPr lang="en-US" altLang="ko-KR" b="1" dirty="0">
                <a:solidFill>
                  <a:schemeClr val="accent6"/>
                </a:solidFill>
              </a:rPr>
              <a:t>= Expected calibration error</a:t>
            </a:r>
          </a:p>
          <a:p>
            <a:r>
              <a:rPr lang="en-US" altLang="ko-KR" b="1" dirty="0">
                <a:solidFill>
                  <a:schemeClr val="accent6"/>
                </a:solidFill>
              </a:rPr>
              <a:t>        = Mean of calibration error</a:t>
            </a:r>
          </a:p>
          <a:p>
            <a:endParaRPr lang="en-US" altLang="ko-KR" b="1" dirty="0" smtClean="0">
              <a:solidFill>
                <a:schemeClr val="accent1"/>
              </a:solidFill>
            </a:endParaRPr>
          </a:p>
          <a:p>
            <a:r>
              <a:rPr lang="en-US" altLang="ko-KR" b="1" dirty="0" smtClean="0">
                <a:solidFill>
                  <a:srgbClr val="FF0000"/>
                </a:solidFill>
              </a:rPr>
              <a:t>MCE = Maximum calibration error</a:t>
            </a:r>
          </a:p>
          <a:p>
            <a:r>
              <a:rPr lang="en-US" altLang="ko-KR" b="1" dirty="0" smtClean="0">
                <a:solidFill>
                  <a:srgbClr val="FF0000"/>
                </a:solidFill>
              </a:rPr>
              <a:t> </a:t>
            </a:r>
          </a:p>
        </p:txBody>
      </p:sp>
      <p:grpSp>
        <p:nvGrpSpPr>
          <p:cNvPr id="114" name="그룹 113"/>
          <p:cNvGrpSpPr/>
          <p:nvPr/>
        </p:nvGrpSpPr>
        <p:grpSpPr>
          <a:xfrm>
            <a:off x="914468" y="3916187"/>
            <a:ext cx="3521955" cy="1859773"/>
            <a:chOff x="914468" y="3916187"/>
            <a:chExt cx="3521955" cy="1859773"/>
          </a:xfrm>
        </p:grpSpPr>
        <p:grpSp>
          <p:nvGrpSpPr>
            <p:cNvPr id="82" name="그룹 81"/>
            <p:cNvGrpSpPr/>
            <p:nvPr/>
          </p:nvGrpSpPr>
          <p:grpSpPr>
            <a:xfrm>
              <a:off x="914468" y="4094101"/>
              <a:ext cx="3521955" cy="1669691"/>
              <a:chOff x="914468" y="4094101"/>
              <a:chExt cx="3521955" cy="1669691"/>
            </a:xfrm>
          </p:grpSpPr>
          <p:sp>
            <p:nvSpPr>
              <p:cNvPr id="75" name="이등변 삼각형 74"/>
              <p:cNvSpPr/>
              <p:nvPr/>
            </p:nvSpPr>
            <p:spPr>
              <a:xfrm rot="19695263">
                <a:off x="914468" y="5447536"/>
                <a:ext cx="906568" cy="316256"/>
              </a:xfrm>
              <a:prstGeom prst="triangle">
                <a:avLst>
                  <a:gd name="adj" fmla="val 61293"/>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이등변 삼각형 75"/>
              <p:cNvSpPr/>
              <p:nvPr/>
            </p:nvSpPr>
            <p:spPr>
              <a:xfrm rot="19516365">
                <a:off x="1584678" y="4687319"/>
                <a:ext cx="1827061" cy="310858"/>
              </a:xfrm>
              <a:prstGeom prst="triangle">
                <a:avLst>
                  <a:gd name="adj" fmla="val 74869"/>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이등변 삼각형 76"/>
              <p:cNvSpPr/>
              <p:nvPr/>
            </p:nvSpPr>
            <p:spPr>
              <a:xfrm rot="8745318">
                <a:off x="3356219" y="4094101"/>
                <a:ext cx="1080204" cy="288078"/>
              </a:xfrm>
              <a:prstGeom prst="triangle">
                <a:avLst>
                  <a:gd name="adj" fmla="val 59922"/>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p:cNvSpPr txBox="1"/>
              <p:nvPr/>
            </p:nvSpPr>
            <p:spPr>
              <a:xfrm>
                <a:off x="3383280" y="4617720"/>
                <a:ext cx="704873" cy="369332"/>
              </a:xfrm>
              <a:prstGeom prst="rect">
                <a:avLst/>
              </a:prstGeom>
              <a:noFill/>
            </p:spPr>
            <p:txBody>
              <a:bodyPr wrap="none" rtlCol="0">
                <a:spAutoFit/>
              </a:bodyPr>
              <a:lstStyle/>
              <a:p>
                <a:r>
                  <a:rPr lang="en-US" altLang="ko-KR" b="1" dirty="0" smtClean="0">
                    <a:solidFill>
                      <a:schemeClr val="accent1"/>
                    </a:solidFill>
                  </a:rPr>
                  <a:t>AUCE</a:t>
                </a:r>
                <a:endParaRPr lang="ko-KR" altLang="en-US" b="1" dirty="0">
                  <a:solidFill>
                    <a:schemeClr val="accent1"/>
                  </a:solidFill>
                </a:endParaRPr>
              </a:p>
            </p:txBody>
          </p:sp>
        </p:grpSp>
        <p:cxnSp>
          <p:nvCxnSpPr>
            <p:cNvPr id="90" name="직선 연결선 89"/>
            <p:cNvCxnSpPr/>
            <p:nvPr/>
          </p:nvCxnSpPr>
          <p:spPr>
            <a:xfrm flipH="1">
              <a:off x="1409700" y="5409707"/>
              <a:ext cx="7635" cy="3662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flipH="1">
              <a:off x="2164080" y="5104907"/>
              <a:ext cx="16" cy="1681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flipH="1">
              <a:off x="2385060" y="4861067"/>
              <a:ext cx="16" cy="2443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5" name="직선 연결선 94"/>
            <p:cNvCxnSpPr/>
            <p:nvPr/>
          </p:nvCxnSpPr>
          <p:spPr>
            <a:xfrm flipH="1">
              <a:off x="2613660" y="4647707"/>
              <a:ext cx="16" cy="3281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1" name="직선 연결선 100"/>
            <p:cNvCxnSpPr/>
            <p:nvPr/>
          </p:nvCxnSpPr>
          <p:spPr>
            <a:xfrm>
              <a:off x="3027310" y="4448041"/>
              <a:ext cx="18150" cy="24079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a:endCxn id="77" idx="5"/>
            </p:cNvCxnSpPr>
            <p:nvPr/>
          </p:nvCxnSpPr>
          <p:spPr>
            <a:xfrm>
              <a:off x="3627136" y="4182887"/>
              <a:ext cx="1651" cy="23737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a:endCxn id="54" idx="3"/>
            </p:cNvCxnSpPr>
            <p:nvPr/>
          </p:nvCxnSpPr>
          <p:spPr>
            <a:xfrm>
              <a:off x="3878596" y="4030487"/>
              <a:ext cx="27722" cy="40289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p:nvPr/>
          </p:nvCxnSpPr>
          <p:spPr>
            <a:xfrm>
              <a:off x="4084336" y="3916187"/>
              <a:ext cx="15224" cy="27481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2786010" y="4437881"/>
              <a:ext cx="28310" cy="38303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88" name="그룹 87"/>
          <p:cNvGrpSpPr/>
          <p:nvPr/>
        </p:nvGrpSpPr>
        <p:grpSpPr>
          <a:xfrm>
            <a:off x="2788935" y="4426727"/>
            <a:ext cx="739382" cy="766065"/>
            <a:chOff x="2788935" y="4426727"/>
            <a:chExt cx="739382" cy="766065"/>
          </a:xfrm>
        </p:grpSpPr>
        <p:cxnSp>
          <p:nvCxnSpPr>
            <p:cNvPr id="80" name="직선 연결선 79"/>
            <p:cNvCxnSpPr/>
            <p:nvPr/>
          </p:nvCxnSpPr>
          <p:spPr>
            <a:xfrm>
              <a:off x="2788935" y="4426727"/>
              <a:ext cx="22845" cy="40435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81" name="TextBox 80"/>
            <p:cNvSpPr txBox="1"/>
            <p:nvPr/>
          </p:nvSpPr>
          <p:spPr>
            <a:xfrm>
              <a:off x="2910840" y="4823460"/>
              <a:ext cx="617477" cy="369332"/>
            </a:xfrm>
            <a:prstGeom prst="rect">
              <a:avLst/>
            </a:prstGeom>
            <a:noFill/>
          </p:spPr>
          <p:txBody>
            <a:bodyPr wrap="none" rtlCol="0">
              <a:spAutoFit/>
            </a:bodyPr>
            <a:lstStyle/>
            <a:p>
              <a:r>
                <a:rPr lang="en-US" altLang="ko-KR" b="1" dirty="0" smtClean="0">
                  <a:solidFill>
                    <a:srgbClr val="FF0000"/>
                  </a:solidFill>
                </a:rPr>
                <a:t>MCE</a:t>
              </a:r>
              <a:endParaRPr lang="ko-KR" altLang="en-US" b="1" dirty="0">
                <a:solidFill>
                  <a:srgbClr val="FF0000"/>
                </a:solidFill>
              </a:endParaRPr>
            </a:p>
          </p:txBody>
        </p:sp>
      </p:grpSp>
      <p:sp>
        <p:nvSpPr>
          <p:cNvPr id="6" name="TextBox 5"/>
          <p:cNvSpPr txBox="1"/>
          <p:nvPr/>
        </p:nvSpPr>
        <p:spPr>
          <a:xfrm>
            <a:off x="4275438" y="1869988"/>
            <a:ext cx="579005" cy="369332"/>
          </a:xfrm>
          <a:prstGeom prst="rect">
            <a:avLst/>
          </a:prstGeom>
          <a:noFill/>
        </p:spPr>
        <p:txBody>
          <a:bodyPr wrap="none" rtlCol="0">
            <a:spAutoFit/>
          </a:bodyPr>
          <a:lstStyle/>
          <a:p>
            <a:r>
              <a:rPr lang="en-US" altLang="ko-KR" b="1" dirty="0" smtClean="0"/>
              <a:t>bins</a:t>
            </a:r>
            <a:endParaRPr lang="ko-KR" altLang="en-US" b="1" dirty="0"/>
          </a:p>
        </p:txBody>
      </p:sp>
      <p:sp>
        <p:nvSpPr>
          <p:cNvPr id="9" name="직사각형 8"/>
          <p:cNvSpPr/>
          <p:nvPr/>
        </p:nvSpPr>
        <p:spPr>
          <a:xfrm>
            <a:off x="2531445" y="5213768"/>
            <a:ext cx="4572000" cy="369332"/>
          </a:xfrm>
          <a:prstGeom prst="rect">
            <a:avLst/>
          </a:prstGeom>
        </p:spPr>
        <p:txBody>
          <a:bodyPr>
            <a:spAutoFit/>
          </a:bodyPr>
          <a:lstStyle/>
          <a:p>
            <a:r>
              <a:rPr lang="en-US" altLang="ko-KR" b="1" dirty="0" smtClean="0">
                <a:solidFill>
                  <a:schemeClr val="accent6"/>
                </a:solidFill>
              </a:rPr>
              <a:t>ECE</a:t>
            </a:r>
            <a:r>
              <a:rPr lang="en-US" altLang="ko-KR" b="1" dirty="0" smtClean="0">
                <a:solidFill>
                  <a:srgbClr val="FF0000"/>
                </a:solidFill>
              </a:rPr>
              <a:t> </a:t>
            </a:r>
            <a:r>
              <a:rPr lang="en-US" altLang="ko-KR" b="1" dirty="0" smtClean="0">
                <a:solidFill>
                  <a:schemeClr val="accent6"/>
                </a:solidFill>
              </a:rPr>
              <a:t>=</a:t>
            </a:r>
            <a:r>
              <a:rPr lang="en-US" altLang="ko-KR" b="1" dirty="0" smtClean="0">
                <a:solidFill>
                  <a:srgbClr val="FF0000"/>
                </a:solidFill>
              </a:rPr>
              <a:t> </a:t>
            </a:r>
            <a:r>
              <a:rPr lang="en-US" altLang="ko-KR" b="1" dirty="0" smtClean="0">
                <a:solidFill>
                  <a:schemeClr val="accent6"/>
                </a:solidFill>
              </a:rPr>
              <a:t>AUCE / </a:t>
            </a:r>
            <a:r>
              <a:rPr lang="en-US" altLang="ko-KR" b="1" dirty="0" err="1" smtClean="0">
                <a:solidFill>
                  <a:schemeClr val="accent6"/>
                </a:solidFill>
              </a:rPr>
              <a:t>nbins</a:t>
            </a:r>
            <a:endParaRPr lang="en-US" altLang="ko-KR" b="1" dirty="0">
              <a:solidFill>
                <a:schemeClr val="accent6"/>
              </a:solidFill>
            </a:endParaRPr>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46</a:t>
            </a:fld>
            <a:r>
              <a:rPr lang="en-US" altLang="ko-KR" smtClean="0"/>
              <a:t>/26</a:t>
            </a:r>
            <a:endParaRPr lang="ko-KR" altLang="en-US" dirty="0"/>
          </a:p>
        </p:txBody>
      </p:sp>
    </p:spTree>
    <p:extLst>
      <p:ext uri="{BB962C8B-B14F-4D97-AF65-F5344CB8AC3E}">
        <p14:creationId xmlns:p14="http://schemas.microsoft.com/office/powerpoint/2010/main" val="5478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472985" cy="369332"/>
          </a:xfrm>
          <a:prstGeom prst="rect">
            <a:avLst/>
          </a:prstGeom>
          <a:noFill/>
        </p:spPr>
        <p:txBody>
          <a:bodyPr wrap="none" rtlCol="0">
            <a:spAutoFit/>
          </a:bodyPr>
          <a:lstStyle/>
          <a:p>
            <a:r>
              <a:rPr lang="en-US" altLang="ko-KR" b="1" dirty="0" smtClean="0">
                <a:solidFill>
                  <a:schemeClr val="accent5">
                    <a:lumMod val="50000"/>
                  </a:schemeClr>
                </a:solidFill>
              </a:rPr>
              <a:t>Non-transferred models</a:t>
            </a:r>
            <a:endParaRPr lang="ko-KR" altLang="en-US" b="1" dirty="0">
              <a:solidFill>
                <a:schemeClr val="accent5">
                  <a:lumMod val="50000"/>
                </a:schemeClr>
              </a:solidFill>
            </a:endParaRPr>
          </a:p>
        </p:txBody>
      </p:sp>
      <p:pic>
        <p:nvPicPr>
          <p:cNvPr id="3" name="그림 2"/>
          <p:cNvPicPr>
            <a:picLocks noChangeAspect="1"/>
          </p:cNvPicPr>
          <p:nvPr/>
        </p:nvPicPr>
        <p:blipFill>
          <a:blip r:embed="rId3"/>
          <a:stretch>
            <a:fillRect/>
          </a:stretch>
        </p:blipFill>
        <p:spPr>
          <a:xfrm>
            <a:off x="351672" y="2111092"/>
            <a:ext cx="4153038" cy="4342647"/>
          </a:xfrm>
          <a:prstGeom prst="rect">
            <a:avLst/>
          </a:prstGeom>
        </p:spPr>
      </p:pic>
      <p:pic>
        <p:nvPicPr>
          <p:cNvPr id="9" name="그림 8"/>
          <p:cNvPicPr>
            <a:picLocks noChangeAspect="1"/>
          </p:cNvPicPr>
          <p:nvPr/>
        </p:nvPicPr>
        <p:blipFill>
          <a:blip r:embed="rId4"/>
          <a:stretch>
            <a:fillRect/>
          </a:stretch>
        </p:blipFill>
        <p:spPr>
          <a:xfrm>
            <a:off x="4736733" y="2222762"/>
            <a:ext cx="4172125" cy="4322418"/>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47</a:t>
            </a:fld>
            <a:r>
              <a:rPr lang="en-US" altLang="ko-KR" smtClean="0"/>
              <a:t>/26</a:t>
            </a:r>
            <a:endParaRPr lang="ko-KR" altLang="en-US" dirty="0"/>
          </a:p>
        </p:txBody>
      </p:sp>
    </p:spTree>
    <p:extLst>
      <p:ext uri="{BB962C8B-B14F-4D97-AF65-F5344CB8AC3E}">
        <p14:creationId xmlns:p14="http://schemas.microsoft.com/office/powerpoint/2010/main" val="168294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025106" cy="369332"/>
          </a:xfrm>
          <a:prstGeom prst="rect">
            <a:avLst/>
          </a:prstGeom>
          <a:noFill/>
        </p:spPr>
        <p:txBody>
          <a:bodyPr wrap="none" rtlCol="0">
            <a:spAutoFit/>
          </a:bodyPr>
          <a:lstStyle/>
          <a:p>
            <a:r>
              <a:rPr lang="en-US" altLang="ko-KR" b="1" dirty="0" smtClean="0">
                <a:solidFill>
                  <a:schemeClr val="accent5">
                    <a:lumMod val="50000"/>
                  </a:schemeClr>
                </a:solidFill>
              </a:rPr>
              <a:t>Transferred models</a:t>
            </a:r>
            <a:endParaRPr lang="ko-KR" altLang="en-US" b="1" dirty="0">
              <a:solidFill>
                <a:schemeClr val="accent5">
                  <a:lumMod val="50000"/>
                </a:schemeClr>
              </a:solidFill>
            </a:endParaRPr>
          </a:p>
        </p:txBody>
      </p:sp>
      <p:pic>
        <p:nvPicPr>
          <p:cNvPr id="5" name="그림 4"/>
          <p:cNvPicPr>
            <a:picLocks noChangeAspect="1"/>
          </p:cNvPicPr>
          <p:nvPr/>
        </p:nvPicPr>
        <p:blipFill>
          <a:blip r:embed="rId3"/>
          <a:stretch>
            <a:fillRect/>
          </a:stretch>
        </p:blipFill>
        <p:spPr>
          <a:xfrm>
            <a:off x="197418" y="2069432"/>
            <a:ext cx="4229441" cy="4562023"/>
          </a:xfrm>
          <a:prstGeom prst="rect">
            <a:avLst/>
          </a:prstGeom>
        </p:spPr>
      </p:pic>
      <p:pic>
        <p:nvPicPr>
          <p:cNvPr id="7" name="그림 6"/>
          <p:cNvPicPr>
            <a:picLocks noChangeAspect="1"/>
          </p:cNvPicPr>
          <p:nvPr/>
        </p:nvPicPr>
        <p:blipFill>
          <a:blip r:embed="rId4"/>
          <a:stretch>
            <a:fillRect/>
          </a:stretch>
        </p:blipFill>
        <p:spPr>
          <a:xfrm>
            <a:off x="4640831" y="2073093"/>
            <a:ext cx="4410665" cy="4549088"/>
          </a:xfrm>
          <a:prstGeom prst="rect">
            <a:avLst/>
          </a:prstGeom>
        </p:spPr>
      </p:pic>
      <p:sp>
        <p:nvSpPr>
          <p:cNvPr id="8" name="슬라이드 번호 개체 틀 7"/>
          <p:cNvSpPr>
            <a:spLocks noGrp="1"/>
          </p:cNvSpPr>
          <p:nvPr>
            <p:ph type="sldNum" sz="quarter" idx="12"/>
          </p:nvPr>
        </p:nvSpPr>
        <p:spPr/>
        <p:txBody>
          <a:bodyPr/>
          <a:lstStyle/>
          <a:p>
            <a:fld id="{904D251B-C949-4215-B7F2-EBF592B9FCF5}" type="slidenum">
              <a:rPr lang="ko-KR" altLang="en-US" smtClean="0"/>
              <a:pPr/>
              <a:t>48</a:t>
            </a:fld>
            <a:r>
              <a:rPr lang="en-US" altLang="ko-KR" smtClean="0"/>
              <a:t>/26</a:t>
            </a:r>
            <a:endParaRPr lang="ko-KR" altLang="en-US" dirty="0"/>
          </a:p>
        </p:txBody>
      </p:sp>
    </p:spTree>
    <p:extLst>
      <p:ext uri="{BB962C8B-B14F-4D97-AF65-F5344CB8AC3E}">
        <p14:creationId xmlns:p14="http://schemas.microsoft.com/office/powerpoint/2010/main" val="123652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Initial feature for DMPNN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3166378555"/>
              </p:ext>
            </p:extLst>
          </p:nvPr>
        </p:nvGraphicFramePr>
        <p:xfrm>
          <a:off x="317500" y="1349788"/>
          <a:ext cx="4000500" cy="5101815"/>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Atom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Atom</a:t>
                      </a:r>
                      <a:r>
                        <a:rPr lang="en-US" altLang="ko-KR" baseline="0" dirty="0" smtClean="0"/>
                        <a:t> Type</a:t>
                      </a:r>
                      <a:endParaRPr lang="ko-KR" altLang="en-US" dirty="0"/>
                    </a:p>
                  </a:txBody>
                  <a:tcPr/>
                </a:tc>
                <a:tc>
                  <a:txBody>
                    <a:bodyPr/>
                    <a:lstStyle/>
                    <a:p>
                      <a:pPr algn="r" latinLnBrk="1"/>
                      <a:r>
                        <a:rPr lang="en-US" altLang="ko-KR" dirty="0" smtClean="0"/>
                        <a:t>43</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Atom Degree</a:t>
                      </a:r>
                      <a:endParaRPr lang="ko-KR" altLang="en-US" dirty="0"/>
                    </a:p>
                  </a:txBody>
                  <a:tcPr/>
                </a:tc>
                <a:tc>
                  <a:txBody>
                    <a:bodyPr/>
                    <a:lstStyle/>
                    <a:p>
                      <a:pPr algn="r" latinLnBrk="1"/>
                      <a:r>
                        <a:rPr lang="en-US" altLang="ko-KR" dirty="0" smtClean="0"/>
                        <a:t>11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Number of implicit</a:t>
                      </a:r>
                      <a:r>
                        <a:rPr lang="en-US" altLang="ko-KR" baseline="0" dirty="0" smtClean="0"/>
                        <a:t> Hs</a:t>
                      </a:r>
                      <a:endParaRPr lang="ko-KR" altLang="en-US" dirty="0"/>
                    </a:p>
                  </a:txBody>
                  <a:tcPr/>
                </a:tc>
                <a:tc>
                  <a:txBody>
                    <a:bodyPr/>
                    <a:lstStyle/>
                    <a:p>
                      <a:pPr algn="r" latinLnBrk="1"/>
                      <a:r>
                        <a:rPr lang="en-US" altLang="ko-KR" dirty="0" smtClean="0"/>
                        <a:t>7</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Formal Charge</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44748078"/>
                  </a:ext>
                </a:extLst>
              </a:tr>
              <a:tr h="649322">
                <a:tc>
                  <a:txBody>
                    <a:bodyPr/>
                    <a:lstStyle/>
                    <a:p>
                      <a:pPr latinLnBrk="1"/>
                      <a:r>
                        <a:rPr lang="en-US" altLang="ko-KR" dirty="0" smtClean="0"/>
                        <a:t>Number of radical electrons</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2064801809"/>
                  </a:ext>
                </a:extLst>
              </a:tr>
              <a:tr h="649322">
                <a:tc>
                  <a:txBody>
                    <a:bodyPr/>
                    <a:lstStyle/>
                    <a:p>
                      <a:pPr latinLnBrk="1"/>
                      <a:r>
                        <a:rPr lang="en-US" altLang="ko-KR" dirty="0" smtClean="0"/>
                        <a:t>Atom hybridization</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867829962"/>
                  </a:ext>
                </a:extLst>
              </a:tr>
              <a:tr h="371041">
                <a:tc>
                  <a:txBody>
                    <a:bodyPr/>
                    <a:lstStyle/>
                    <a:p>
                      <a:pPr latinLnBrk="1"/>
                      <a:r>
                        <a:rPr lang="en-US" altLang="ko-KR" dirty="0" smtClean="0"/>
                        <a:t>Aromatic</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36306428"/>
                  </a:ext>
                </a:extLst>
              </a:tr>
              <a:tr h="649322">
                <a:tc>
                  <a:txBody>
                    <a:bodyPr/>
                    <a:lstStyle/>
                    <a:p>
                      <a:pPr latinLnBrk="1"/>
                      <a:r>
                        <a:rPr lang="en-US" altLang="ko-KR" dirty="0" smtClean="0"/>
                        <a:t>Number of total Hs</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3633218501"/>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74</a:t>
                      </a:r>
                      <a:endParaRPr lang="ko-KR" altLang="en-US" dirty="0"/>
                    </a:p>
                  </a:txBody>
                  <a:tcPr/>
                </a:tc>
                <a:extLst>
                  <a:ext uri="{0D108BD9-81ED-4DB2-BD59-A6C34878D82A}">
                    <a16:rowId xmlns:a16="http://schemas.microsoft.com/office/drawing/2014/main" val="902293152"/>
                  </a:ext>
                </a:extLst>
              </a:tr>
            </a:tbl>
          </a:graphicData>
        </a:graphic>
      </p:graphicFrame>
      <p:graphicFrame>
        <p:nvGraphicFramePr>
          <p:cNvPr id="154" name="표 153"/>
          <p:cNvGraphicFramePr>
            <a:graphicFrameLocks noGrp="1"/>
          </p:cNvGraphicFramePr>
          <p:nvPr>
            <p:extLst>
              <p:ext uri="{D42A27DB-BD31-4B8C-83A1-F6EECF244321}">
                <p14:modId xmlns:p14="http://schemas.microsoft.com/office/powerpoint/2010/main" val="2358075510"/>
              </p:ext>
            </p:extLst>
          </p:nvPr>
        </p:nvGraphicFramePr>
        <p:xfrm>
          <a:off x="4679950" y="1349787"/>
          <a:ext cx="4000500" cy="3051847"/>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Bond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Bond type</a:t>
                      </a:r>
                      <a:endParaRPr lang="ko-KR" altLang="en-US" dirty="0"/>
                    </a:p>
                  </a:txBody>
                  <a:tcPr/>
                </a:tc>
                <a:tc>
                  <a:txBody>
                    <a:bodyPr/>
                    <a:lstStyle/>
                    <a:p>
                      <a:pPr algn="r" latinLnBrk="1"/>
                      <a:r>
                        <a:rPr lang="en-US" altLang="ko-KR" dirty="0" smtClean="0"/>
                        <a:t>4</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Conjugated</a:t>
                      </a:r>
                      <a:r>
                        <a:rPr lang="en-US" altLang="ko-KR" baseline="0" dirty="0" smtClean="0"/>
                        <a:t> bond</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Is</a:t>
                      </a:r>
                      <a:r>
                        <a:rPr lang="en-US" altLang="ko-KR" baseline="0" dirty="0" smtClean="0"/>
                        <a:t> in a ring</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Stereo</a:t>
                      </a:r>
                      <a:r>
                        <a:rPr lang="en-US" altLang="ko-KR" baseline="0" dirty="0" smtClean="0"/>
                        <a:t> configuration</a:t>
                      </a:r>
                      <a:endParaRPr lang="ko-KR" altLang="en-US" dirty="0"/>
                    </a:p>
                  </a:txBody>
                  <a:tcPr/>
                </a:tc>
                <a:tc>
                  <a:txBody>
                    <a:bodyPr/>
                    <a:lstStyle/>
                    <a:p>
                      <a:pPr algn="r" latinLnBrk="1"/>
                      <a:r>
                        <a:rPr lang="en-US" altLang="ko-KR" dirty="0" smtClean="0"/>
                        <a:t>6</a:t>
                      </a:r>
                      <a:endParaRPr lang="ko-KR" altLang="en-US" dirty="0"/>
                    </a:p>
                  </a:txBody>
                  <a:tcPr/>
                </a:tc>
                <a:extLst>
                  <a:ext uri="{0D108BD9-81ED-4DB2-BD59-A6C34878D82A}">
                    <a16:rowId xmlns:a16="http://schemas.microsoft.com/office/drawing/2014/main" val="4044748078"/>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12</a:t>
                      </a:r>
                      <a:endParaRPr lang="ko-KR" altLang="en-US" dirty="0"/>
                    </a:p>
                  </a:txBody>
                  <a:tcPr/>
                </a:tc>
                <a:extLst>
                  <a:ext uri="{0D108BD9-81ED-4DB2-BD59-A6C34878D82A}">
                    <a16:rowId xmlns:a16="http://schemas.microsoft.com/office/drawing/2014/main" val="902293152"/>
                  </a:ext>
                </a:extLst>
              </a:tr>
            </a:tbl>
          </a:graphicData>
        </a:graphic>
      </p:graphicFrame>
      <p:sp>
        <p:nvSpPr>
          <p:cNvPr id="9"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49</a:t>
            </a:fld>
            <a:r>
              <a:rPr lang="en-US" altLang="ko-KR" smtClean="0"/>
              <a:t>/26</a:t>
            </a:r>
            <a:endParaRPr lang="ko-KR" altLang="en-US" dirty="0"/>
          </a:p>
        </p:txBody>
      </p:sp>
    </p:spTree>
    <p:extLst>
      <p:ext uri="{BB962C8B-B14F-4D97-AF65-F5344CB8AC3E}">
        <p14:creationId xmlns:p14="http://schemas.microsoft.com/office/powerpoint/2010/main" val="7172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a:t>
            </a:r>
            <a:r>
              <a:rPr lang="en-US" altLang="ko-KR" dirty="0" smtClean="0"/>
              <a:t>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3650564"/>
            <a:ext cx="9075420" cy="3049168"/>
          </a:xfrm>
        </p:spPr>
        <p:txBody>
          <a:bodyPr>
            <a:normAutofit/>
          </a:bodyPr>
          <a:lstStyle/>
          <a:p>
            <a:r>
              <a:rPr lang="ko-KR" altLang="en-US" sz="2000" dirty="0" smtClean="0">
                <a:ea typeface="나눔바른고딕" panose="020B0603020101020101" pitchFamily="50" charset="-127"/>
                <a:cs typeface="Calibri" panose="020F0502020204030204" pitchFamily="34" charset="0"/>
              </a:rPr>
              <a:t>약물 독성에 의한 신체 손상은 신체에 영구적인 타격을 입힐 수 있으며</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신약의 임상시험 시 주된 실패의 원인이 된다</a:t>
            </a:r>
            <a:r>
              <a:rPr lang="en-US" altLang="ko-KR" sz="2000" dirty="0" smtClean="0">
                <a:ea typeface="나눔바른고딕" panose="020B0603020101020101" pitchFamily="50" charset="-127"/>
                <a:cs typeface="Calibri" panose="020F0502020204030204" pitchFamily="34" charset="0"/>
              </a:rPr>
              <a:t>.</a:t>
            </a:r>
            <a:endParaRPr lang="en-US" altLang="ko-KR" sz="2000" b="0" dirty="0" smtClean="0">
              <a:ea typeface="나눔바른고딕" panose="020B0603020101020101" pitchFamily="50" charset="-127"/>
              <a:cs typeface="Calibri" panose="020F0502020204030204" pitchFamily="34" charset="0"/>
            </a:endParaRP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b="0" dirty="0" smtClean="0">
                <a:ea typeface="나눔바른고딕" panose="020B0603020101020101" pitchFamily="50" charset="-127"/>
                <a:cs typeface="Calibri" panose="020F0502020204030204" pitchFamily="34" charset="0"/>
              </a:rPr>
              <a:t>Supervised Classifier</a:t>
            </a:r>
            <a:r>
              <a:rPr lang="ko-KR" altLang="en-US" sz="2000" b="0" dirty="0" smtClean="0">
                <a:ea typeface="나눔바른고딕" panose="020B0603020101020101" pitchFamily="50" charset="-127"/>
                <a:cs typeface="Calibri" panose="020F0502020204030204" pitchFamily="34" charset="0"/>
              </a:rPr>
              <a:t>를 사용</a:t>
            </a:r>
            <a:endParaRPr lang="en-US" altLang="ko-KR" sz="2000" b="0" dirty="0" smtClean="0">
              <a:ea typeface="나눔바른고딕" panose="020B0603020101020101" pitchFamily="50" charset="-127"/>
              <a:cs typeface="Calibri" panose="020F0502020204030204" pitchFamily="34" charset="0"/>
            </a:endParaRPr>
          </a:p>
          <a:p>
            <a:pPr lvl="1"/>
            <a:r>
              <a:rPr lang="en-US" altLang="ko-KR" sz="1600" b="0" dirty="0" err="1" smtClean="0">
                <a:ea typeface="나눔바른고딕" panose="020B0603020101020101" pitchFamily="50" charset="-127"/>
                <a:cs typeface="Calibri" panose="020F0502020204030204" pitchFamily="34" charset="0"/>
              </a:rPr>
              <a:t>RandomForest</a:t>
            </a:r>
            <a:r>
              <a:rPr lang="en-US" altLang="ko-KR" sz="1600" b="0" dirty="0" smtClean="0">
                <a:ea typeface="나눔바른고딕" panose="020B0603020101020101" pitchFamily="50" charset="-127"/>
                <a:cs typeface="Calibri" panose="020F0502020204030204" pitchFamily="34" charset="0"/>
              </a:rPr>
              <a:t>, SVM, k-NN, Naïve Bayes</a:t>
            </a:r>
            <a:endParaRPr lang="en-US" altLang="ko-KR" sz="1600" b="0" dirty="0" smtClean="0">
              <a:ea typeface="나눔바른고딕" panose="020B0603020101020101" pitchFamily="50" charset="-127"/>
              <a:cs typeface="Calibri" panose="020F0502020204030204" pitchFamily="34" charset="0"/>
            </a:endParaRP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dirty="0" smtClean="0">
                <a:ea typeface="나눔바른고딕" panose="020B0603020101020101" pitchFamily="50" charset="-127"/>
                <a:cs typeface="Calibri" panose="020F0502020204030204" pitchFamily="34" charset="0"/>
              </a:rPr>
              <a:t>Classification Evaluation Metric</a:t>
            </a:r>
            <a:r>
              <a:rPr lang="ko-KR" altLang="en-US" sz="2000" dirty="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사용</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Balanced Accuracy, Sensitivity, Specificity, ROC/AUC</a:t>
            </a:r>
          </a:p>
          <a:p>
            <a:r>
              <a:rPr lang="en-US" altLang="ko-KR" sz="2000" b="0" dirty="0" smtClean="0">
                <a:ea typeface="나눔바른고딕" panose="020B0603020101020101" pitchFamily="50" charset="-127"/>
                <a:cs typeface="Calibri" panose="020F0502020204030204" pitchFamily="34" charset="0"/>
              </a:rPr>
              <a:t>Cross Validation</a:t>
            </a:r>
            <a:r>
              <a:rPr lang="ko-KR" altLang="en-US" sz="2000" b="0" dirty="0" smtClean="0">
                <a:ea typeface="나눔바른고딕" panose="020B0603020101020101" pitchFamily="50" charset="-127"/>
                <a:cs typeface="Calibri" panose="020F0502020204030204" pitchFamily="34" charset="0"/>
              </a:rPr>
              <a:t>은 사용되지 않음</a:t>
            </a:r>
            <a:endParaRPr lang="en-US" altLang="ko-KR" sz="2000" b="0" dirty="0" smtClean="0">
              <a:ea typeface="나눔바른고딕" panose="020B0603020101020101" pitchFamily="50" charset="-127"/>
              <a:cs typeface="Calibri" panose="020F0502020204030204" pitchFamily="34" charset="0"/>
            </a:endParaRPr>
          </a:p>
          <a:p>
            <a:r>
              <a:rPr lang="ko-KR" altLang="en-US" sz="2000" dirty="0" smtClean="0">
                <a:ea typeface="나눔바른고딕" panose="020B0603020101020101" pitchFamily="50" charset="-127"/>
                <a:cs typeface="Calibri" panose="020F0502020204030204" pitchFamily="34" charset="0"/>
              </a:rPr>
              <a:t>평균 </a:t>
            </a:r>
            <a:r>
              <a:rPr lang="en-US" altLang="ko-KR" sz="2000" dirty="0" smtClean="0">
                <a:ea typeface="나눔바른고딕" panose="020B0603020101020101" pitchFamily="50" charset="-127"/>
                <a:cs typeface="Calibri" panose="020F0502020204030204" pitchFamily="34" charset="0"/>
              </a:rPr>
              <a:t>Balanced Accuracy</a:t>
            </a:r>
            <a:r>
              <a:rPr lang="ko-KR" altLang="en-US" sz="2000" dirty="0" smtClean="0">
                <a:ea typeface="나눔바른고딕" panose="020B0603020101020101" pitchFamily="50" charset="-127"/>
                <a:cs typeface="Calibri" panose="020F0502020204030204" pitchFamily="34" charset="0"/>
              </a:rPr>
              <a:t>는 </a:t>
            </a:r>
            <a:r>
              <a:rPr lang="en-US" altLang="ko-KR" sz="2000" dirty="0" smtClean="0">
                <a:ea typeface="나눔바른고딕" panose="020B0603020101020101" pitchFamily="50" charset="-127"/>
                <a:cs typeface="Calibri" panose="020F0502020204030204" pitchFamily="34" charset="0"/>
              </a:rPr>
              <a:t>80.7%</a:t>
            </a:r>
            <a:endParaRPr lang="en-US" altLang="ko-KR" sz="2000" b="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5</a:t>
            </a:fld>
            <a:r>
              <a:rPr lang="en-US" altLang="ko-KR" smtClean="0"/>
              <a:t>/26</a:t>
            </a:r>
            <a:endParaRPr lang="ko-KR" altLang="en-US" dirty="0"/>
          </a:p>
        </p:txBody>
      </p:sp>
      <p:pic>
        <p:nvPicPr>
          <p:cNvPr id="5" name="그림 4"/>
          <p:cNvPicPr>
            <a:picLocks noChangeAspect="1"/>
          </p:cNvPicPr>
          <p:nvPr/>
        </p:nvPicPr>
        <p:blipFill>
          <a:blip r:embed="rId3"/>
          <a:stretch>
            <a:fillRect/>
          </a:stretch>
        </p:blipFill>
        <p:spPr>
          <a:xfrm>
            <a:off x="0" y="1200150"/>
            <a:ext cx="5405672" cy="2376272"/>
          </a:xfrm>
          <a:prstGeom prst="rect">
            <a:avLst/>
          </a:prstGeom>
        </p:spPr>
      </p:pic>
      <p:pic>
        <p:nvPicPr>
          <p:cNvPr id="6" name="그림 5"/>
          <p:cNvPicPr>
            <a:picLocks noChangeAspect="1"/>
          </p:cNvPicPr>
          <p:nvPr/>
        </p:nvPicPr>
        <p:blipFill>
          <a:blip r:embed="rId4"/>
          <a:stretch>
            <a:fillRect/>
          </a:stretch>
        </p:blipFill>
        <p:spPr>
          <a:xfrm>
            <a:off x="5908832" y="1114080"/>
            <a:ext cx="2436136" cy="2503155"/>
          </a:xfrm>
          <a:prstGeom prst="rect">
            <a:avLst/>
          </a:prstGeom>
        </p:spPr>
      </p:pic>
    </p:spTree>
    <p:extLst>
      <p:ext uri="{BB962C8B-B14F-4D97-AF65-F5344CB8AC3E}">
        <p14:creationId xmlns:p14="http://schemas.microsoft.com/office/powerpoint/2010/main" val="316730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825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Internal test models (Scaffold splitting) </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254000" y="1295400"/>
            <a:ext cx="8698807" cy="5215065"/>
          </a:xfrm>
        </p:spPr>
        <p:txBody>
          <a:bodyPr anchor="t">
            <a:normAutofit/>
          </a:bodyPr>
          <a:lstStyle/>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MLP (1024-128-25-1)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RF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 GMHAP</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Explicit modelling</a:t>
            </a:r>
          </a:p>
          <a:p>
            <a:pPr marL="457200" indent="-457200">
              <a:buFont typeface="+mj-lt"/>
              <a:buAutoNum type="arabicPeriod"/>
            </a:pPr>
            <a:r>
              <a:rPr lang="en-US" altLang="ko-KR" sz="2400" dirty="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a:t>
            </a: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Implicit modelling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(3) + Transfer learning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(4) + Transfer learning</a:t>
            </a:r>
            <a:endParaRPr lang="en-US" altLang="ko-KR" sz="2400" dirty="0">
              <a:solidFill>
                <a:srgbClr val="C00000"/>
              </a:solidFill>
              <a:latin typeface="Calibri" panose="020F0502020204030204" pitchFamily="34" charset="0"/>
              <a:ea typeface="나눔바른고딕" panose="020B0603020101020101" pitchFamily="50" charset="-127"/>
              <a:cs typeface="Calibri" panose="020F0502020204030204" pitchFamily="34" charset="0"/>
            </a:endParaRP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(5)</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(6)</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endParaRPr lang="en-US" altLang="ko-KR" sz="24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p:txBody>
      </p:sp>
      <p:sp>
        <p:nvSpPr>
          <p:cNvPr id="3" name="오른쪽 중괄호 2"/>
          <p:cNvSpPr/>
          <p:nvPr/>
        </p:nvSpPr>
        <p:spPr>
          <a:xfrm>
            <a:off x="6553200" y="1390650"/>
            <a:ext cx="400050" cy="1524000"/>
          </a:xfrm>
          <a:prstGeom prst="rightBrace">
            <a:avLst>
              <a:gd name="adj1" fmla="val 58333"/>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5" name="TextBox 4"/>
          <p:cNvSpPr txBox="1"/>
          <p:nvPr/>
        </p:nvSpPr>
        <p:spPr>
          <a:xfrm>
            <a:off x="7038975" y="1952625"/>
            <a:ext cx="1467966" cy="369332"/>
          </a:xfrm>
          <a:prstGeom prst="rect">
            <a:avLst/>
          </a:prstGeom>
          <a:noFill/>
        </p:spPr>
        <p:txBody>
          <a:bodyPr wrap="none" rtlCol="0">
            <a:spAutoFit/>
          </a:bodyPr>
          <a:lstStyle/>
          <a:p>
            <a:r>
              <a:rPr lang="en-US" altLang="ko-KR" dirty="0" smtClean="0"/>
              <a:t>Non-Bayesian</a:t>
            </a:r>
            <a:endParaRPr lang="ko-KR" altLang="en-US" dirty="0"/>
          </a:p>
        </p:txBody>
      </p:sp>
      <p:sp>
        <p:nvSpPr>
          <p:cNvPr id="6" name="TextBox 5"/>
          <p:cNvSpPr txBox="1"/>
          <p:nvPr/>
        </p:nvSpPr>
        <p:spPr>
          <a:xfrm>
            <a:off x="7399283" y="3447393"/>
            <a:ext cx="1123321" cy="369332"/>
          </a:xfrm>
          <a:prstGeom prst="rect">
            <a:avLst/>
          </a:prstGeom>
          <a:noFill/>
        </p:spPr>
        <p:txBody>
          <a:bodyPr wrap="none" rtlCol="0">
            <a:spAutoFit/>
          </a:bodyPr>
          <a:lstStyle/>
          <a:p>
            <a:r>
              <a:rPr lang="en-US" altLang="ko-KR" dirty="0" smtClean="0">
                <a:solidFill>
                  <a:schemeClr val="accent5">
                    <a:lumMod val="75000"/>
                  </a:schemeClr>
                </a:solidFill>
              </a:rPr>
              <a:t>+Bayesian</a:t>
            </a:r>
            <a:endParaRPr lang="ko-KR" altLang="en-US" dirty="0">
              <a:solidFill>
                <a:schemeClr val="accent5">
                  <a:lumMod val="75000"/>
                </a:schemeClr>
              </a:solidFill>
            </a:endParaRPr>
          </a:p>
        </p:txBody>
      </p:sp>
      <p:sp>
        <p:nvSpPr>
          <p:cNvPr id="11" name="TextBox 10"/>
          <p:cNvSpPr txBox="1"/>
          <p:nvPr/>
        </p:nvSpPr>
        <p:spPr>
          <a:xfrm>
            <a:off x="3934875" y="4221522"/>
            <a:ext cx="1053815" cy="369332"/>
          </a:xfrm>
          <a:prstGeom prst="rect">
            <a:avLst/>
          </a:prstGeom>
          <a:noFill/>
        </p:spPr>
        <p:txBody>
          <a:bodyPr wrap="none" rtlCol="0">
            <a:spAutoFit/>
          </a:bodyPr>
          <a:lstStyle/>
          <a:p>
            <a:r>
              <a:rPr lang="en-US" altLang="ko-KR" dirty="0" smtClean="0">
                <a:solidFill>
                  <a:srgbClr val="C00000"/>
                </a:solidFill>
              </a:rPr>
              <a:t>+Transfer</a:t>
            </a:r>
            <a:endParaRPr lang="ko-KR" altLang="en-US" dirty="0">
              <a:solidFill>
                <a:srgbClr val="C00000"/>
              </a:solidFill>
            </a:endParaRPr>
          </a:p>
        </p:txBody>
      </p:sp>
      <p:sp>
        <p:nvSpPr>
          <p:cNvPr id="13" name="TextBox 12"/>
          <p:cNvSpPr txBox="1"/>
          <p:nvPr/>
        </p:nvSpPr>
        <p:spPr>
          <a:xfrm>
            <a:off x="3893686" y="5135922"/>
            <a:ext cx="2098267" cy="369332"/>
          </a:xfrm>
          <a:prstGeom prst="rect">
            <a:avLst/>
          </a:prstGeom>
          <a:noFill/>
        </p:spPr>
        <p:txBody>
          <a:bodyPr wrap="none" rtlCol="0">
            <a:spAutoFit/>
          </a:bodyPr>
          <a:lstStyle/>
          <a:p>
            <a:r>
              <a:rPr lang="en-US" altLang="ko-KR" dirty="0" smtClean="0">
                <a:solidFill>
                  <a:schemeClr val="accent5">
                    <a:lumMod val="75000"/>
                  </a:schemeClr>
                </a:solidFill>
              </a:rPr>
              <a:t>+Bayesian </a:t>
            </a:r>
            <a:r>
              <a:rPr lang="en-US" altLang="ko-KR" dirty="0" smtClean="0">
                <a:solidFill>
                  <a:srgbClr val="C00000"/>
                </a:solidFill>
              </a:rPr>
              <a:t>+ Transfer</a:t>
            </a:r>
            <a:endParaRPr lang="ko-KR" altLang="en-US" dirty="0">
              <a:solidFill>
                <a:srgbClr val="C00000"/>
              </a:solidFill>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50</a:t>
            </a:fld>
            <a:r>
              <a:rPr lang="en-US" altLang="ko-KR" smtClean="0"/>
              <a:t>/26</a:t>
            </a:r>
            <a:endParaRPr lang="ko-KR" altLang="en-US" dirty="0"/>
          </a:p>
        </p:txBody>
      </p:sp>
    </p:spTree>
    <p:extLst>
      <p:ext uri="{BB962C8B-B14F-4D97-AF65-F5344CB8AC3E}">
        <p14:creationId xmlns:p14="http://schemas.microsoft.com/office/powerpoint/2010/main" val="149067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Pre-training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200" cy="5632311"/>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smtClean="0"/>
              <a:t>Pre-training performance (Test set)</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algn="ctr"/>
            <a:r>
              <a:rPr lang="en-US" altLang="ko-KR" sz="2000" b="1" dirty="0" smtClean="0"/>
              <a:t>All models showed the similar prediction power on the pre-training task test set.</a:t>
            </a:r>
            <a:endParaRPr lang="en-US" altLang="ko-KR" sz="2000" b="1" dirty="0"/>
          </a:p>
          <a:p>
            <a:pPr algn="ctr"/>
            <a:r>
              <a:rPr lang="en-US" altLang="ko-KR" sz="2000" b="1" dirty="0" smtClean="0">
                <a:solidFill>
                  <a:srgbClr val="FF0000"/>
                </a:solidFill>
              </a:rPr>
              <a:t>However, the overall performance is not up to par.</a:t>
            </a:r>
          </a:p>
          <a:p>
            <a:pPr algn="ctr"/>
            <a:r>
              <a:rPr lang="en-US" altLang="ko-KR" sz="2000" dirty="0" smtClean="0"/>
              <a:t>(Mean absolute Error = 11%)</a:t>
            </a:r>
          </a:p>
        </p:txBody>
      </p:sp>
      <p:graphicFrame>
        <p:nvGraphicFramePr>
          <p:cNvPr id="3" name="표 2"/>
          <p:cNvGraphicFramePr>
            <a:graphicFrameLocks noGrp="1"/>
          </p:cNvGraphicFramePr>
          <p:nvPr/>
        </p:nvGraphicFramePr>
        <p:xfrm>
          <a:off x="757381" y="1590963"/>
          <a:ext cx="7371657" cy="1483360"/>
        </p:xfrm>
        <a:graphic>
          <a:graphicData uri="http://schemas.openxmlformats.org/drawingml/2006/table">
            <a:tbl>
              <a:tblPr firstRow="1" bandRow="1">
                <a:tableStyleId>{5C22544A-7EE6-4342-B048-85BDC9FD1C3A}</a:tableStyleId>
              </a:tblPr>
              <a:tblGrid>
                <a:gridCol w="1954530">
                  <a:extLst>
                    <a:ext uri="{9D8B030D-6E8A-4147-A177-3AD203B41FA5}">
                      <a16:colId xmlns:a16="http://schemas.microsoft.com/office/drawing/2014/main" val="957434807"/>
                    </a:ext>
                  </a:extLst>
                </a:gridCol>
                <a:gridCol w="1805709">
                  <a:extLst>
                    <a:ext uri="{9D8B030D-6E8A-4147-A177-3AD203B41FA5}">
                      <a16:colId xmlns:a16="http://schemas.microsoft.com/office/drawing/2014/main" val="1672368719"/>
                    </a:ext>
                  </a:extLst>
                </a:gridCol>
                <a:gridCol w="1805709">
                  <a:extLst>
                    <a:ext uri="{9D8B030D-6E8A-4147-A177-3AD203B41FA5}">
                      <a16:colId xmlns:a16="http://schemas.microsoft.com/office/drawing/2014/main" val="2348817927"/>
                    </a:ext>
                  </a:extLst>
                </a:gridCol>
                <a:gridCol w="1805709">
                  <a:extLst>
                    <a:ext uri="{9D8B030D-6E8A-4147-A177-3AD203B41FA5}">
                      <a16:colId xmlns:a16="http://schemas.microsoft.com/office/drawing/2014/main" val="1298555184"/>
                    </a:ext>
                  </a:extLst>
                </a:gridCol>
              </a:tblGrid>
              <a:tr h="370840">
                <a:tc>
                  <a:txBody>
                    <a:bodyPr/>
                    <a:lstStyle/>
                    <a:p>
                      <a:pPr algn="ctr" latinLnBrk="1"/>
                      <a:r>
                        <a:rPr lang="en-US" altLang="ko-KR" dirty="0" smtClean="0"/>
                        <a:t>Model</a:t>
                      </a:r>
                      <a:endParaRPr lang="ko-KR" altLang="en-US" dirty="0"/>
                    </a:p>
                  </a:txBody>
                  <a:tcPr/>
                </a:tc>
                <a:tc>
                  <a:txBody>
                    <a:bodyPr/>
                    <a:lstStyle/>
                    <a:p>
                      <a:pPr algn="ctr" latinLnBrk="1"/>
                      <a:r>
                        <a:rPr lang="en-US" altLang="ko-KR" dirty="0" smtClean="0"/>
                        <a:t>MAE</a:t>
                      </a:r>
                      <a:endParaRPr lang="ko-KR" altLang="en-US" dirty="0"/>
                    </a:p>
                  </a:txBody>
                  <a:tcPr/>
                </a:tc>
                <a:tc>
                  <a:txBody>
                    <a:bodyPr/>
                    <a:lstStyle/>
                    <a:p>
                      <a:pPr algn="ctr" latinLnBrk="1"/>
                      <a:r>
                        <a:rPr lang="en-US" altLang="ko-KR" dirty="0" smtClean="0"/>
                        <a:t>R2</a:t>
                      </a:r>
                      <a:endParaRPr lang="ko-KR" altLang="en-US" dirty="0"/>
                    </a:p>
                  </a:txBody>
                  <a:tcPr/>
                </a:tc>
                <a:tc>
                  <a:txBody>
                    <a:bodyPr/>
                    <a:lstStyle/>
                    <a:p>
                      <a:pPr algn="ctr" latinLnBrk="1"/>
                      <a:r>
                        <a:rPr lang="en-US" altLang="ko-KR" dirty="0" smtClean="0"/>
                        <a:t>Pearson</a:t>
                      </a:r>
                      <a:r>
                        <a:rPr lang="en-US" altLang="ko-KR" baseline="0" dirty="0" smtClean="0"/>
                        <a:t> R</a:t>
                      </a:r>
                      <a:endParaRPr lang="ko-KR" altLang="en-US" dirty="0"/>
                    </a:p>
                  </a:txBody>
                  <a:tcPr/>
                </a:tc>
                <a:extLst>
                  <a:ext uri="{0D108BD9-81ED-4DB2-BD59-A6C34878D82A}">
                    <a16:rowId xmlns:a16="http://schemas.microsoft.com/office/drawing/2014/main" val="1506131931"/>
                  </a:ext>
                </a:extLst>
              </a:tr>
              <a:tr h="370840">
                <a:tc>
                  <a:txBody>
                    <a:bodyPr/>
                    <a:lstStyle/>
                    <a:p>
                      <a:pPr algn="ctr" latinLnBrk="1"/>
                      <a:r>
                        <a:rPr lang="en-US" altLang="ko-KR" dirty="0" smtClean="0"/>
                        <a:t>DMPNN</a:t>
                      </a:r>
                      <a:endParaRPr lang="ko-KR" altLang="en-US" dirty="0"/>
                    </a:p>
                  </a:txBody>
                  <a:tcPr/>
                </a:tc>
                <a:tc>
                  <a:txBody>
                    <a:bodyPr/>
                    <a:lstStyle/>
                    <a:p>
                      <a:pPr algn="ctr" latinLnBrk="1"/>
                      <a:r>
                        <a:rPr lang="en-US" altLang="ko-KR" dirty="0" smtClean="0"/>
                        <a:t>0.117</a:t>
                      </a:r>
                      <a:endParaRPr lang="ko-KR" altLang="en-US" dirty="0"/>
                    </a:p>
                  </a:txBody>
                  <a:tcPr/>
                </a:tc>
                <a:tc>
                  <a:txBody>
                    <a:bodyPr/>
                    <a:lstStyle/>
                    <a:p>
                      <a:pPr algn="ctr" latinLnBrk="1"/>
                      <a:r>
                        <a:rPr lang="en-US" altLang="ko-KR" dirty="0" smtClean="0"/>
                        <a:t>0.384</a:t>
                      </a:r>
                      <a:endParaRPr lang="ko-KR" altLang="en-US" dirty="0"/>
                    </a:p>
                  </a:txBody>
                  <a:tcPr/>
                </a:tc>
                <a:tc>
                  <a:txBody>
                    <a:bodyPr/>
                    <a:lstStyle/>
                    <a:p>
                      <a:pPr algn="ctr" latinLnBrk="1"/>
                      <a:r>
                        <a:rPr lang="en-US" altLang="ko-KR" dirty="0" smtClean="0"/>
                        <a:t>0.631</a:t>
                      </a:r>
                      <a:endParaRPr lang="ko-KR" altLang="en-US" dirty="0"/>
                    </a:p>
                  </a:txBody>
                  <a:tcPr/>
                </a:tc>
                <a:extLst>
                  <a:ext uri="{0D108BD9-81ED-4DB2-BD59-A6C34878D82A}">
                    <a16:rowId xmlns:a16="http://schemas.microsoft.com/office/drawing/2014/main" val="2952813435"/>
                  </a:ext>
                </a:extLst>
              </a:tr>
              <a:tr h="370840">
                <a:tc>
                  <a:txBody>
                    <a:bodyPr/>
                    <a:lstStyle/>
                    <a:p>
                      <a:pPr algn="ctr" latinLnBrk="1"/>
                      <a:r>
                        <a:rPr lang="en-US" altLang="ko-KR" dirty="0" smtClean="0"/>
                        <a:t>DMPNN+GMHAP</a:t>
                      </a:r>
                      <a:endParaRPr lang="ko-KR" altLang="en-US" dirty="0"/>
                    </a:p>
                  </a:txBody>
                  <a:tcPr/>
                </a:tc>
                <a:tc>
                  <a:txBody>
                    <a:bodyPr/>
                    <a:lstStyle/>
                    <a:p>
                      <a:pPr algn="ctr" latinLnBrk="1"/>
                      <a:r>
                        <a:rPr lang="en-US" altLang="ko-KR" dirty="0" smtClean="0"/>
                        <a:t>0.114</a:t>
                      </a:r>
                      <a:endParaRPr lang="ko-KR" altLang="en-US" dirty="0"/>
                    </a:p>
                  </a:txBody>
                  <a:tcPr/>
                </a:tc>
                <a:tc>
                  <a:txBody>
                    <a:bodyPr/>
                    <a:lstStyle/>
                    <a:p>
                      <a:pPr algn="ctr" latinLnBrk="1"/>
                      <a:r>
                        <a:rPr lang="en-US" altLang="ko-KR" dirty="0" smtClean="0"/>
                        <a:t>0.414</a:t>
                      </a:r>
                      <a:endParaRPr lang="ko-KR" altLang="en-US" dirty="0"/>
                    </a:p>
                  </a:txBody>
                  <a:tcPr/>
                </a:tc>
                <a:tc>
                  <a:txBody>
                    <a:bodyPr/>
                    <a:lstStyle/>
                    <a:p>
                      <a:pPr algn="ctr" latinLnBrk="1"/>
                      <a:r>
                        <a:rPr lang="en-US" altLang="ko-KR" dirty="0" smtClean="0"/>
                        <a:t>0.655</a:t>
                      </a:r>
                      <a:endParaRPr lang="ko-KR" altLang="en-US" dirty="0"/>
                    </a:p>
                  </a:txBody>
                  <a:tcPr/>
                </a:tc>
                <a:extLst>
                  <a:ext uri="{0D108BD9-81ED-4DB2-BD59-A6C34878D82A}">
                    <a16:rowId xmlns:a16="http://schemas.microsoft.com/office/drawing/2014/main" val="4034253025"/>
                  </a:ext>
                </a:extLst>
              </a:tr>
              <a:tr h="370840">
                <a:tc>
                  <a:txBody>
                    <a:bodyPr/>
                    <a:lstStyle/>
                    <a:p>
                      <a:pPr algn="ctr" latinLnBrk="1"/>
                      <a:r>
                        <a:rPr lang="en-US" altLang="ko-KR" dirty="0" smtClean="0"/>
                        <a:t>BDPMNN+GMHAP</a:t>
                      </a:r>
                      <a:endParaRPr lang="ko-KR" altLang="en-US" dirty="0"/>
                    </a:p>
                  </a:txBody>
                  <a:tcPr/>
                </a:tc>
                <a:tc>
                  <a:txBody>
                    <a:bodyPr/>
                    <a:lstStyle/>
                    <a:p>
                      <a:pPr algn="ctr" latinLnBrk="1"/>
                      <a:r>
                        <a:rPr lang="en-US" altLang="ko-KR" dirty="0" smtClean="0"/>
                        <a:t>0.115</a:t>
                      </a:r>
                      <a:endParaRPr lang="ko-KR" altLang="en-US" dirty="0"/>
                    </a:p>
                  </a:txBody>
                  <a:tcPr/>
                </a:tc>
                <a:tc>
                  <a:txBody>
                    <a:bodyPr/>
                    <a:lstStyle/>
                    <a:p>
                      <a:pPr algn="ctr" latinLnBrk="1"/>
                      <a:r>
                        <a:rPr lang="en-US" altLang="ko-KR" dirty="0" smtClean="0"/>
                        <a:t>0.405</a:t>
                      </a:r>
                      <a:endParaRPr lang="ko-KR" altLang="en-US" dirty="0"/>
                    </a:p>
                  </a:txBody>
                  <a:tcPr/>
                </a:tc>
                <a:tc>
                  <a:txBody>
                    <a:bodyPr/>
                    <a:lstStyle/>
                    <a:p>
                      <a:pPr algn="ctr" latinLnBrk="1"/>
                      <a:r>
                        <a:rPr lang="en-US" altLang="ko-KR" dirty="0" smtClean="0"/>
                        <a:t>0.645</a:t>
                      </a:r>
                      <a:endParaRPr lang="ko-KR" altLang="en-US" dirty="0"/>
                    </a:p>
                  </a:txBody>
                  <a:tcPr/>
                </a:tc>
                <a:extLst>
                  <a:ext uri="{0D108BD9-81ED-4DB2-BD59-A6C34878D82A}">
                    <a16:rowId xmlns:a16="http://schemas.microsoft.com/office/drawing/2014/main" val="3591106370"/>
                  </a:ext>
                </a:extLst>
              </a:tr>
            </a:tbl>
          </a:graphicData>
        </a:graphic>
      </p:graphicFrame>
      <p:pic>
        <p:nvPicPr>
          <p:cNvPr id="10" name="그림 9"/>
          <p:cNvPicPr>
            <a:picLocks noChangeAspect="1"/>
          </p:cNvPicPr>
          <p:nvPr/>
        </p:nvPicPr>
        <p:blipFill>
          <a:blip r:embed="rId3"/>
          <a:stretch>
            <a:fillRect/>
          </a:stretch>
        </p:blipFill>
        <p:spPr>
          <a:xfrm>
            <a:off x="3240521" y="3371274"/>
            <a:ext cx="2378566" cy="2244436"/>
          </a:xfrm>
          <a:prstGeom prst="rect">
            <a:avLst/>
          </a:prstGeom>
        </p:spPr>
      </p:pic>
      <p:pic>
        <p:nvPicPr>
          <p:cNvPr id="11" name="그림 10"/>
          <p:cNvPicPr>
            <a:picLocks noChangeAspect="1"/>
          </p:cNvPicPr>
          <p:nvPr/>
        </p:nvPicPr>
        <p:blipFill>
          <a:blip r:embed="rId4"/>
          <a:stretch>
            <a:fillRect/>
          </a:stretch>
        </p:blipFill>
        <p:spPr>
          <a:xfrm>
            <a:off x="710335" y="3363534"/>
            <a:ext cx="2328429" cy="2230671"/>
          </a:xfrm>
          <a:prstGeom prst="rect">
            <a:avLst/>
          </a:prstGeom>
        </p:spPr>
      </p:pic>
      <p:pic>
        <p:nvPicPr>
          <p:cNvPr id="12" name="그림 11"/>
          <p:cNvPicPr>
            <a:picLocks noChangeAspect="1"/>
          </p:cNvPicPr>
          <p:nvPr/>
        </p:nvPicPr>
        <p:blipFill>
          <a:blip r:embed="rId5"/>
          <a:stretch>
            <a:fillRect/>
          </a:stretch>
        </p:blipFill>
        <p:spPr>
          <a:xfrm>
            <a:off x="5752811" y="3407227"/>
            <a:ext cx="2347480" cy="2179803"/>
          </a:xfrm>
          <a:prstGeom prst="rect">
            <a:avLst/>
          </a:prstGeom>
        </p:spPr>
      </p:pic>
      <p:sp>
        <p:nvSpPr>
          <p:cNvPr id="15" name="TextBox 14"/>
          <p:cNvSpPr txBox="1"/>
          <p:nvPr/>
        </p:nvSpPr>
        <p:spPr>
          <a:xfrm>
            <a:off x="1468582" y="3140363"/>
            <a:ext cx="941283" cy="369332"/>
          </a:xfrm>
          <a:prstGeom prst="rect">
            <a:avLst/>
          </a:prstGeom>
          <a:noFill/>
        </p:spPr>
        <p:txBody>
          <a:bodyPr wrap="none" rtlCol="0">
            <a:spAutoFit/>
          </a:bodyPr>
          <a:lstStyle/>
          <a:p>
            <a:r>
              <a:rPr lang="en-US" altLang="ko-KR" dirty="0" smtClean="0"/>
              <a:t>DMPNN</a:t>
            </a:r>
            <a:endParaRPr lang="ko-KR" altLang="en-US" dirty="0"/>
          </a:p>
        </p:txBody>
      </p:sp>
      <p:sp>
        <p:nvSpPr>
          <p:cNvPr id="18" name="TextBox 17"/>
          <p:cNvSpPr txBox="1"/>
          <p:nvPr/>
        </p:nvSpPr>
        <p:spPr>
          <a:xfrm>
            <a:off x="3639127" y="3140363"/>
            <a:ext cx="1795684" cy="369332"/>
          </a:xfrm>
          <a:prstGeom prst="rect">
            <a:avLst/>
          </a:prstGeom>
          <a:noFill/>
        </p:spPr>
        <p:txBody>
          <a:bodyPr wrap="none" rtlCol="0">
            <a:spAutoFit/>
          </a:bodyPr>
          <a:lstStyle/>
          <a:p>
            <a:r>
              <a:rPr lang="en-US" altLang="ko-KR" dirty="0" smtClean="0"/>
              <a:t>DMPNN_GMHAP</a:t>
            </a:r>
            <a:endParaRPr lang="ko-KR" altLang="en-US" dirty="0"/>
          </a:p>
        </p:txBody>
      </p:sp>
      <p:sp>
        <p:nvSpPr>
          <p:cNvPr id="19" name="TextBox 18"/>
          <p:cNvSpPr txBox="1"/>
          <p:nvPr/>
        </p:nvSpPr>
        <p:spPr>
          <a:xfrm>
            <a:off x="6096001" y="3140363"/>
            <a:ext cx="1920719" cy="369332"/>
          </a:xfrm>
          <a:prstGeom prst="rect">
            <a:avLst/>
          </a:prstGeom>
          <a:noFill/>
        </p:spPr>
        <p:txBody>
          <a:bodyPr wrap="none" rtlCol="0">
            <a:spAutoFit/>
          </a:bodyPr>
          <a:lstStyle/>
          <a:p>
            <a:r>
              <a:rPr lang="en-US" altLang="ko-KR" dirty="0" smtClean="0"/>
              <a:t>BDMPNN+GMHAP</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51</a:t>
            </a:fld>
            <a:r>
              <a:rPr lang="en-US" altLang="ko-KR" smtClean="0"/>
              <a:t>/26</a:t>
            </a:r>
            <a:endParaRPr lang="ko-KR" altLang="en-US" dirty="0"/>
          </a:p>
        </p:txBody>
      </p:sp>
    </p:spTree>
    <p:extLst>
      <p:ext uri="{BB962C8B-B14F-4D97-AF65-F5344CB8AC3E}">
        <p14:creationId xmlns:p14="http://schemas.microsoft.com/office/powerpoint/2010/main" val="3836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(General)</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101064" y="4874628"/>
            <a:ext cx="9078097"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smtClean="0"/>
              <a:t>Conventional methods showed similar or better performance to GNN models w/o transfer learning.</a:t>
            </a:r>
          </a:p>
          <a:p>
            <a:pPr marL="285750" indent="-285750">
              <a:buFont typeface="Arial" panose="020B0604020202020204" pitchFamily="34" charset="0"/>
              <a:buChar char="•"/>
            </a:pPr>
            <a:r>
              <a:rPr lang="en-US" altLang="ko-KR" dirty="0" smtClean="0"/>
              <a:t>Transfer </a:t>
            </a:r>
            <a:r>
              <a:rPr lang="en-US" altLang="ko-KR" dirty="0"/>
              <a:t>learning </a:t>
            </a:r>
            <a:r>
              <a:rPr lang="en-US" altLang="ko-KR" dirty="0" smtClean="0"/>
              <a:t>are </a:t>
            </a:r>
            <a:r>
              <a:rPr lang="en-US" altLang="ko-KR" dirty="0"/>
              <a:t>effective in increasing performance</a:t>
            </a:r>
            <a:r>
              <a:rPr lang="en-US" altLang="ko-KR" dirty="0" smtClean="0"/>
              <a:t>.</a:t>
            </a:r>
          </a:p>
          <a:p>
            <a:pPr marL="285750" indent="-285750">
              <a:buFont typeface="Arial" panose="020B0604020202020204" pitchFamily="34" charset="0"/>
              <a:buChar char="•"/>
            </a:pPr>
            <a:r>
              <a:rPr lang="en-US" altLang="ko-KR" dirty="0" smtClean="0"/>
              <a:t>MC-dropout and GMHAP make the model works better.</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999130"/>
            <a:ext cx="8367848" cy="2625809"/>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52</a:t>
            </a:fld>
            <a:r>
              <a:rPr lang="en-US" altLang="ko-KR" smtClean="0"/>
              <a:t>/26</a:t>
            </a:r>
            <a:endParaRPr lang="ko-KR" altLang="en-US" dirty="0"/>
          </a:p>
        </p:txBody>
      </p:sp>
    </p:spTree>
    <p:extLst>
      <p:ext uri="{BB962C8B-B14F-4D97-AF65-F5344CB8AC3E}">
        <p14:creationId xmlns:p14="http://schemas.microsoft.com/office/powerpoint/2010/main" val="64100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(Hard)</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600075" y="5368290"/>
            <a:ext cx="7193508" cy="923330"/>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Conventional methods are weak at non-similar samples (Memorization).</a:t>
            </a:r>
          </a:p>
          <a:p>
            <a:pPr marL="285750" indent="-285750">
              <a:buFont typeface="Arial" panose="020B0604020202020204" pitchFamily="34" charset="0"/>
              <a:buChar char="•"/>
            </a:pPr>
            <a:r>
              <a:rPr lang="en-US" altLang="ko-KR" dirty="0" smtClean="0"/>
              <a:t>Proposed Bayesian models outperforms among all comparative models.</a:t>
            </a:r>
          </a:p>
          <a:p>
            <a:pPr marL="285750" indent="-285750">
              <a:buFont typeface="Arial" panose="020B0604020202020204" pitchFamily="34" charset="0"/>
              <a:buChar char="•"/>
            </a:pP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318"/>
            <a:ext cx="9144000" cy="2869363"/>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53</a:t>
            </a:fld>
            <a:r>
              <a:rPr lang="en-US" altLang="ko-KR" smtClean="0"/>
              <a:t>/26</a:t>
            </a:r>
            <a:endParaRPr lang="ko-KR" altLang="en-US" dirty="0"/>
          </a:p>
        </p:txBody>
      </p:sp>
    </p:spTree>
    <p:extLst>
      <p:ext uri="{BB962C8B-B14F-4D97-AF65-F5344CB8AC3E}">
        <p14:creationId xmlns:p14="http://schemas.microsoft.com/office/powerpoint/2010/main" val="38202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nvPr>
        </p:nvGraphicFramePr>
        <p:xfrm>
          <a:off x="1180700" y="2732471"/>
          <a:ext cx="6617830" cy="1304314"/>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757554802"/>
                    </a:ext>
                  </a:extLst>
                </a:gridCol>
                <a:gridCol w="1482482">
                  <a:extLst>
                    <a:ext uri="{9D8B030D-6E8A-4147-A177-3AD203B41FA5}">
                      <a16:colId xmlns:a16="http://schemas.microsoft.com/office/drawing/2014/main" val="2262101047"/>
                    </a:ext>
                  </a:extLst>
                </a:gridCol>
                <a:gridCol w="1482482">
                  <a:extLst>
                    <a:ext uri="{9D8B030D-6E8A-4147-A177-3AD203B41FA5}">
                      <a16:colId xmlns:a16="http://schemas.microsoft.com/office/drawing/2014/main" val="1830174919"/>
                    </a:ext>
                  </a:extLst>
                </a:gridCol>
                <a:gridCol w="1174796">
                  <a:extLst>
                    <a:ext uri="{9D8B030D-6E8A-4147-A177-3AD203B41FA5}">
                      <a16:colId xmlns:a16="http://schemas.microsoft.com/office/drawing/2014/main" val="889227917"/>
                    </a:ext>
                  </a:extLst>
                </a:gridCol>
                <a:gridCol w="1174796">
                  <a:extLst>
                    <a:ext uri="{9D8B030D-6E8A-4147-A177-3AD203B41FA5}">
                      <a16:colId xmlns:a16="http://schemas.microsoft.com/office/drawing/2014/main" val="3671655732"/>
                    </a:ext>
                  </a:extLst>
                </a:gridCol>
              </a:tblGrid>
              <a:tr h="396582">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3559579062"/>
                  </a:ext>
                </a:extLst>
              </a:tr>
              <a:tr h="255575">
                <a:tc>
                  <a:txBody>
                    <a:bodyPr/>
                    <a:lstStyle/>
                    <a:p>
                      <a:pPr algn="l" fontAlgn="ctr"/>
                      <a:r>
                        <a:rPr lang="en-US" sz="1600" u="none" strike="noStrike" dirty="0">
                          <a:effectLst/>
                        </a:rPr>
                        <a:t>Dataset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1227512"/>
                  </a:ext>
                </a:extLst>
              </a:tr>
              <a:tr h="255575">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0.0599</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0.0384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0.0372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69406042"/>
                  </a:ext>
                </a:extLst>
              </a:tr>
              <a:tr h="396582">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0.0802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0.0727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0.0697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0.0602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477885160"/>
                  </a:ext>
                </a:extLst>
              </a:tr>
            </a:tbl>
          </a:graphicData>
        </a:graphic>
      </p:graphicFrame>
      <p:graphicFrame>
        <p:nvGraphicFramePr>
          <p:cNvPr id="9" name="표 8"/>
          <p:cNvGraphicFramePr>
            <a:graphicFrameLocks noGrp="1"/>
          </p:cNvGraphicFramePr>
          <p:nvPr>
            <p:extLst/>
          </p:nvPr>
        </p:nvGraphicFramePr>
        <p:xfrm>
          <a:off x="1166797" y="4556492"/>
          <a:ext cx="6570168" cy="1110828"/>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734742702"/>
                    </a:ext>
                  </a:extLst>
                </a:gridCol>
                <a:gridCol w="1469186">
                  <a:extLst>
                    <a:ext uri="{9D8B030D-6E8A-4147-A177-3AD203B41FA5}">
                      <a16:colId xmlns:a16="http://schemas.microsoft.com/office/drawing/2014/main" val="417225448"/>
                    </a:ext>
                  </a:extLst>
                </a:gridCol>
                <a:gridCol w="1469186">
                  <a:extLst>
                    <a:ext uri="{9D8B030D-6E8A-4147-A177-3AD203B41FA5}">
                      <a16:colId xmlns:a16="http://schemas.microsoft.com/office/drawing/2014/main" val="827232519"/>
                    </a:ext>
                  </a:extLst>
                </a:gridCol>
                <a:gridCol w="1164261">
                  <a:extLst>
                    <a:ext uri="{9D8B030D-6E8A-4147-A177-3AD203B41FA5}">
                      <a16:colId xmlns:a16="http://schemas.microsoft.com/office/drawing/2014/main" val="221167714"/>
                    </a:ext>
                  </a:extLst>
                </a:gridCol>
                <a:gridCol w="1164261">
                  <a:extLst>
                    <a:ext uri="{9D8B030D-6E8A-4147-A177-3AD203B41FA5}">
                      <a16:colId xmlns:a16="http://schemas.microsoft.com/office/drawing/2014/main" val="3803498362"/>
                    </a:ext>
                  </a:extLst>
                </a:gridCol>
              </a:tblGrid>
              <a:tr h="277707">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633568020"/>
                  </a:ext>
                </a:extLst>
              </a:tr>
              <a:tr h="277707">
                <a:tc>
                  <a:txBody>
                    <a:bodyPr/>
                    <a:lstStyle/>
                    <a:p>
                      <a:pPr algn="l" fontAlgn="ctr"/>
                      <a:r>
                        <a:rPr lang="en-US" sz="1600" u="none" strike="noStrike">
                          <a:effectLst/>
                        </a:rPr>
                        <a:t>Dataset ↓</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2546049785"/>
                  </a:ext>
                </a:extLst>
              </a:tr>
              <a:tr h="277707">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0.1263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0.1427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0.0874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0.0827</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59804363"/>
                  </a:ext>
                </a:extLst>
              </a:tr>
              <a:tr h="277707">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0.1777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rPr>
                        <a:t>0.2217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0.1663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36363055"/>
                  </a:ext>
                </a:extLst>
              </a:tr>
            </a:tbl>
          </a:graphicData>
        </a:graphic>
      </p:graphicFrame>
      <p:sp>
        <p:nvSpPr>
          <p:cNvPr id="10" name="직사각형 9"/>
          <p:cNvSpPr/>
          <p:nvPr/>
        </p:nvSpPr>
        <p:spPr>
          <a:xfrm>
            <a:off x="0" y="1166336"/>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In </a:t>
            </a:r>
            <a:r>
              <a:rPr lang="en-US" altLang="ko-KR" dirty="0" smtClean="0"/>
              <a:t>Transferred </a:t>
            </a:r>
            <a:r>
              <a:rPr lang="en-US" altLang="ko-KR" dirty="0"/>
              <a:t>cases, the calibration of Bayesian + GMHAP models are better than others.</a:t>
            </a:r>
          </a:p>
          <a:p>
            <a:pPr marL="285750" indent="-285750">
              <a:buFont typeface="Arial" panose="020B0604020202020204" pitchFamily="34" charset="0"/>
              <a:buChar char="•"/>
            </a:pPr>
            <a:r>
              <a:rPr lang="en-US" altLang="ko-KR" dirty="0" smtClean="0"/>
              <a:t>Implicit model’s calibration quality is quite similar to the quality of explicit model. </a:t>
            </a:r>
            <a:br>
              <a:rPr lang="en-US" altLang="ko-KR" dirty="0" smtClean="0"/>
            </a:br>
            <a:r>
              <a:rPr lang="en-US" altLang="ko-KR" dirty="0" smtClean="0"/>
              <a:t>(Not significant)</a:t>
            </a:r>
          </a:p>
          <a:p>
            <a:pPr marL="285750" indent="-285750">
              <a:buFont typeface="Arial" panose="020B0604020202020204" pitchFamily="34" charset="0"/>
              <a:buChar char="•"/>
            </a:pPr>
            <a:r>
              <a:rPr lang="en-US" altLang="ko-KR" dirty="0" smtClean="0"/>
              <a:t>Calibration error is rather increased after </a:t>
            </a:r>
            <a:r>
              <a:rPr lang="en-US" altLang="ko-KR" dirty="0" err="1" smtClean="0"/>
              <a:t>pretraining</a:t>
            </a:r>
            <a:r>
              <a:rPr lang="en-US" altLang="ko-KR" dirty="0" smtClean="0"/>
              <a:t>.  </a:t>
            </a:r>
            <a:endParaRPr lang="ko-KR" altLang="en-US" dirty="0"/>
          </a:p>
        </p:txBody>
      </p:sp>
      <p:sp>
        <p:nvSpPr>
          <p:cNvPr id="11" name="TextBox 10"/>
          <p:cNvSpPr txBox="1"/>
          <p:nvPr/>
        </p:nvSpPr>
        <p:spPr>
          <a:xfrm>
            <a:off x="7851207" y="3222057"/>
            <a:ext cx="1224758" cy="830997"/>
          </a:xfrm>
          <a:prstGeom prst="rect">
            <a:avLst/>
          </a:prstGeom>
          <a:noFill/>
        </p:spPr>
        <p:txBody>
          <a:bodyPr wrap="none" rtlCol="0">
            <a:spAutoFit/>
          </a:bodyPr>
          <a:lstStyle/>
          <a:p>
            <a:pPr algn="ctr"/>
            <a:r>
              <a:rPr lang="en-US" altLang="ko-KR" sz="1200" dirty="0" smtClean="0"/>
              <a:t>Non transfer Diff</a:t>
            </a:r>
          </a:p>
          <a:p>
            <a:pPr algn="ctr"/>
            <a:r>
              <a:rPr lang="en-US" altLang="ko-KR" sz="1200" dirty="0" smtClean="0"/>
              <a:t>+0.0073</a:t>
            </a:r>
          </a:p>
          <a:p>
            <a:pPr algn="ctr"/>
            <a:endParaRPr lang="en-US" altLang="ko-KR" sz="1200" dirty="0" smtClean="0"/>
          </a:p>
          <a:p>
            <a:pPr algn="ctr"/>
            <a:r>
              <a:rPr lang="en-US" altLang="ko-KR" sz="1200" dirty="0" smtClean="0"/>
              <a:t>+0.0166</a:t>
            </a:r>
            <a:endParaRPr lang="ko-KR" altLang="en-US" sz="1200" dirty="0"/>
          </a:p>
        </p:txBody>
      </p:sp>
      <p:sp>
        <p:nvSpPr>
          <p:cNvPr id="15" name="직사각형 14"/>
          <p:cNvSpPr/>
          <p:nvPr/>
        </p:nvSpPr>
        <p:spPr>
          <a:xfrm>
            <a:off x="1026160" y="5782995"/>
            <a:ext cx="8285480" cy="369332"/>
          </a:xfrm>
          <a:prstGeom prst="rect">
            <a:avLst/>
          </a:prstGeom>
        </p:spPr>
        <p:txBody>
          <a:bodyPr wrap="square">
            <a:spAutoFit/>
          </a:bodyPr>
          <a:lstStyle/>
          <a:p>
            <a:r>
              <a:rPr lang="en-US" altLang="ko-KR" b="1" dirty="0" smtClean="0"/>
              <a:t>Good starting point doesn’t need the loss attenuation (regularization).</a:t>
            </a:r>
            <a:endParaRPr lang="ko-KR" altLang="en-US" b="1" dirty="0"/>
          </a:p>
        </p:txBody>
      </p:sp>
      <p:sp>
        <p:nvSpPr>
          <p:cNvPr id="16" name="TextBox 15"/>
          <p:cNvSpPr txBox="1"/>
          <p:nvPr/>
        </p:nvSpPr>
        <p:spPr>
          <a:xfrm flipH="1">
            <a:off x="1149951" y="240364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17" name="TextBox 16"/>
          <p:cNvSpPr txBox="1"/>
          <p:nvPr/>
        </p:nvSpPr>
        <p:spPr>
          <a:xfrm flipH="1">
            <a:off x="1132036" y="424393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8" name="직사각형 17"/>
          <p:cNvSpPr/>
          <p:nvPr/>
        </p:nvSpPr>
        <p:spPr>
          <a:xfrm>
            <a:off x="1031240" y="6108115"/>
            <a:ext cx="8285480" cy="369332"/>
          </a:xfrm>
          <a:prstGeom prst="rect">
            <a:avLst/>
          </a:prstGeom>
        </p:spPr>
        <p:txBody>
          <a:bodyPr wrap="square">
            <a:spAutoFit/>
          </a:bodyPr>
          <a:lstStyle/>
          <a:p>
            <a:r>
              <a:rPr lang="en-US" altLang="ko-KR" b="1" dirty="0" err="1" smtClean="0"/>
              <a:t>Pretraining</a:t>
            </a:r>
            <a:r>
              <a:rPr lang="en-US" altLang="ko-KR" b="1" dirty="0" smtClean="0"/>
              <a:t> makes model be more confident.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54</a:t>
            </a:fld>
            <a:r>
              <a:rPr lang="en-US" altLang="ko-KR" smtClean="0"/>
              <a:t>/26</a:t>
            </a:r>
            <a:endParaRPr lang="ko-KR" altLang="en-US" dirty="0"/>
          </a:p>
        </p:txBody>
      </p:sp>
    </p:spTree>
    <p:extLst>
      <p:ext uri="{BB962C8B-B14F-4D97-AF65-F5344CB8AC3E}">
        <p14:creationId xmlns:p14="http://schemas.microsoft.com/office/powerpoint/2010/main" val="25809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5" name="표 4"/>
          <p:cNvGraphicFramePr>
            <a:graphicFrameLocks noGrp="1"/>
          </p:cNvGraphicFramePr>
          <p:nvPr>
            <p:extLst/>
          </p:nvPr>
        </p:nvGraphicFramePr>
        <p:xfrm>
          <a:off x="1034450" y="2604301"/>
          <a:ext cx="6514694" cy="1133976"/>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57385514"/>
                    </a:ext>
                  </a:extLst>
                </a:gridCol>
                <a:gridCol w="1453711">
                  <a:extLst>
                    <a:ext uri="{9D8B030D-6E8A-4147-A177-3AD203B41FA5}">
                      <a16:colId xmlns:a16="http://schemas.microsoft.com/office/drawing/2014/main" val="1175332952"/>
                    </a:ext>
                  </a:extLst>
                </a:gridCol>
                <a:gridCol w="1453711">
                  <a:extLst>
                    <a:ext uri="{9D8B030D-6E8A-4147-A177-3AD203B41FA5}">
                      <a16:colId xmlns:a16="http://schemas.microsoft.com/office/drawing/2014/main" val="632849892"/>
                    </a:ext>
                  </a:extLst>
                </a:gridCol>
                <a:gridCol w="1151999">
                  <a:extLst>
                    <a:ext uri="{9D8B030D-6E8A-4147-A177-3AD203B41FA5}">
                      <a16:colId xmlns:a16="http://schemas.microsoft.com/office/drawing/2014/main" val="2265975061"/>
                    </a:ext>
                  </a:extLst>
                </a:gridCol>
                <a:gridCol w="1151999">
                  <a:extLst>
                    <a:ext uri="{9D8B030D-6E8A-4147-A177-3AD203B41FA5}">
                      <a16:colId xmlns:a16="http://schemas.microsoft.com/office/drawing/2014/main" val="1860544620"/>
                    </a:ext>
                  </a:extLst>
                </a:gridCol>
              </a:tblGrid>
              <a:tr h="379596">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017249240"/>
                  </a:ext>
                </a:extLst>
              </a:tr>
              <a:tr h="244629">
                <a:tc>
                  <a:txBody>
                    <a:bodyPr/>
                    <a:lstStyle/>
                    <a:p>
                      <a:pPr algn="l" fontAlgn="ctr"/>
                      <a:r>
                        <a:rPr lang="en-US" sz="1600" u="none" strike="noStrike" dirty="0">
                          <a:effectLst/>
                          <a:latin typeface="+mn-lt"/>
                        </a:rPr>
                        <a:t>Dataset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latin typeface="+mn-lt"/>
                        </a:rPr>
                        <a:t>Explicit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573179492"/>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0.0736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0.0541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0.0299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0.0361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95585433"/>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0.0766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0.0748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0.0436</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0.0628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679695666"/>
                  </a:ext>
                </a:extLst>
              </a:tr>
            </a:tbl>
          </a:graphicData>
        </a:graphic>
      </p:graphicFrame>
      <p:graphicFrame>
        <p:nvGraphicFramePr>
          <p:cNvPr id="6" name="표 5"/>
          <p:cNvGraphicFramePr>
            <a:graphicFrameLocks noGrp="1"/>
          </p:cNvGraphicFramePr>
          <p:nvPr>
            <p:extLst/>
          </p:nvPr>
        </p:nvGraphicFramePr>
        <p:xfrm>
          <a:off x="1015197" y="4223618"/>
          <a:ext cx="6501524" cy="1132172"/>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800779606"/>
                    </a:ext>
                  </a:extLst>
                </a:gridCol>
                <a:gridCol w="1450038">
                  <a:extLst>
                    <a:ext uri="{9D8B030D-6E8A-4147-A177-3AD203B41FA5}">
                      <a16:colId xmlns:a16="http://schemas.microsoft.com/office/drawing/2014/main" val="2184117792"/>
                    </a:ext>
                  </a:extLst>
                </a:gridCol>
                <a:gridCol w="1450038">
                  <a:extLst>
                    <a:ext uri="{9D8B030D-6E8A-4147-A177-3AD203B41FA5}">
                      <a16:colId xmlns:a16="http://schemas.microsoft.com/office/drawing/2014/main" val="756605048"/>
                    </a:ext>
                  </a:extLst>
                </a:gridCol>
                <a:gridCol w="1149087">
                  <a:extLst>
                    <a:ext uri="{9D8B030D-6E8A-4147-A177-3AD203B41FA5}">
                      <a16:colId xmlns:a16="http://schemas.microsoft.com/office/drawing/2014/main" val="2623454156"/>
                    </a:ext>
                  </a:extLst>
                </a:gridCol>
                <a:gridCol w="1149087">
                  <a:extLst>
                    <a:ext uri="{9D8B030D-6E8A-4147-A177-3AD203B41FA5}">
                      <a16:colId xmlns:a16="http://schemas.microsoft.com/office/drawing/2014/main" val="86452721"/>
                    </a:ext>
                  </a:extLst>
                </a:gridCol>
              </a:tblGrid>
              <a:tr h="377792">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1539952737"/>
                  </a:ext>
                </a:extLst>
              </a:tr>
              <a:tr h="243466">
                <a:tc>
                  <a:txBody>
                    <a:bodyPr/>
                    <a:lstStyle/>
                    <a:p>
                      <a:pPr algn="l" fontAlgn="ctr"/>
                      <a:r>
                        <a:rPr lang="en-US" sz="1600" u="none" strike="noStrike">
                          <a:effectLst/>
                          <a:latin typeface="+mn-lt"/>
                        </a:rPr>
                        <a:t>Dataset ↓</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a:effectLst/>
                          <a:latin typeface="+mn-lt"/>
                        </a:rPr>
                        <a:t>Explicit</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965135960"/>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0.1419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0.1327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0.0737</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0.0829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704405766"/>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0.2073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0.1622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0.1009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34348949"/>
                  </a:ext>
                </a:extLst>
              </a:tr>
            </a:tbl>
          </a:graphicData>
        </a:graphic>
      </p:graphicFrame>
      <p:sp>
        <p:nvSpPr>
          <p:cNvPr id="7" name="TextBox 6"/>
          <p:cNvSpPr txBox="1"/>
          <p:nvPr/>
        </p:nvSpPr>
        <p:spPr>
          <a:xfrm>
            <a:off x="0" y="1148080"/>
            <a:ext cx="9245480" cy="646331"/>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In Non-transferred cases, the calibration of Bayesian + GMHAP models are better than others.</a:t>
            </a:r>
          </a:p>
          <a:p>
            <a:pPr marL="285750" indent="-285750">
              <a:buFont typeface="Arial" panose="020B0604020202020204" pitchFamily="34" charset="0"/>
              <a:buChar char="•"/>
            </a:pPr>
            <a:r>
              <a:rPr lang="en-US" altLang="ko-KR" dirty="0" smtClean="0"/>
              <a:t>Calibration qualities was better in Explicit model in Test set.</a:t>
            </a:r>
          </a:p>
        </p:txBody>
      </p:sp>
      <p:sp>
        <p:nvSpPr>
          <p:cNvPr id="8" name="TextBox 7"/>
          <p:cNvSpPr txBox="1"/>
          <p:nvPr/>
        </p:nvSpPr>
        <p:spPr>
          <a:xfrm flipH="1">
            <a:off x="1205831" y="216488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22" name="TextBox 21"/>
          <p:cNvSpPr txBox="1"/>
          <p:nvPr/>
        </p:nvSpPr>
        <p:spPr>
          <a:xfrm flipH="1">
            <a:off x="1152356" y="384769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3" name="직사각형 12"/>
          <p:cNvSpPr/>
          <p:nvPr/>
        </p:nvSpPr>
        <p:spPr>
          <a:xfrm>
            <a:off x="980440" y="5818555"/>
            <a:ext cx="8285480" cy="369332"/>
          </a:xfrm>
          <a:prstGeom prst="rect">
            <a:avLst/>
          </a:prstGeom>
        </p:spPr>
        <p:txBody>
          <a:bodyPr wrap="square">
            <a:spAutoFit/>
          </a:bodyPr>
          <a:lstStyle/>
          <a:p>
            <a:r>
              <a:rPr lang="en-US" altLang="ko-KR" b="1" dirty="0" smtClean="0"/>
              <a:t>Loss </a:t>
            </a:r>
            <a:r>
              <a:rPr lang="en-US" altLang="ko-KR" b="1" dirty="0"/>
              <a:t>attenuation works well when the model was not </a:t>
            </a:r>
            <a:r>
              <a:rPr lang="en-US" altLang="ko-KR" b="1" dirty="0" err="1"/>
              <a:t>pretrained</a:t>
            </a:r>
            <a:r>
              <a:rPr lang="en-US" altLang="ko-KR" b="1" dirty="0"/>
              <a:t>.</a:t>
            </a:r>
            <a:endParaRPr lang="ko-KR" altLang="en-US" b="1" dirty="0"/>
          </a:p>
        </p:txBody>
      </p:sp>
      <p:sp>
        <p:nvSpPr>
          <p:cNvPr id="9" name="슬라이드 번호 개체 틀 8"/>
          <p:cNvSpPr>
            <a:spLocks noGrp="1"/>
          </p:cNvSpPr>
          <p:nvPr>
            <p:ph type="sldNum" sz="quarter" idx="12"/>
          </p:nvPr>
        </p:nvSpPr>
        <p:spPr/>
        <p:txBody>
          <a:bodyPr/>
          <a:lstStyle/>
          <a:p>
            <a:fld id="{904D251B-C949-4215-B7F2-EBF592B9FCF5}" type="slidenum">
              <a:rPr lang="ko-KR" altLang="en-US" smtClean="0"/>
              <a:pPr/>
              <a:t>55</a:t>
            </a:fld>
            <a:r>
              <a:rPr lang="en-US" altLang="ko-KR" smtClean="0"/>
              <a:t>/26</a:t>
            </a:r>
            <a:endParaRPr lang="ko-KR" altLang="en-US" dirty="0"/>
          </a:p>
        </p:txBody>
      </p:sp>
    </p:spTree>
    <p:extLst>
      <p:ext uri="{BB962C8B-B14F-4D97-AF65-F5344CB8AC3E}">
        <p14:creationId xmlns:p14="http://schemas.microsoft.com/office/powerpoint/2010/main" val="135504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0" y="1818122"/>
            <a:ext cx="9144000" cy="3416320"/>
          </a:xfrm>
          <a:prstGeom prst="rect">
            <a:avLst/>
          </a:prstGeom>
          <a:noFill/>
        </p:spPr>
        <p:txBody>
          <a:bodyPr wrap="square" rtlCol="0">
            <a:spAutoFit/>
          </a:bodyPr>
          <a:lstStyle/>
          <a:p>
            <a:r>
              <a:rPr lang="en-US" altLang="ko-KR" b="1" dirty="0" smtClean="0"/>
              <a:t>Q</a:t>
            </a:r>
            <a:r>
              <a:rPr lang="en-US" altLang="ko-KR" b="1" dirty="0"/>
              <a:t>) </a:t>
            </a:r>
            <a:r>
              <a:rPr lang="en-US" altLang="ko-KR" b="1" dirty="0" smtClean="0"/>
              <a:t>What is the </a:t>
            </a:r>
            <a:r>
              <a:rPr lang="en-US" altLang="ko-KR" b="1" dirty="0" err="1" smtClean="0"/>
              <a:t>aleatoric</a:t>
            </a:r>
            <a:r>
              <a:rPr lang="en-US" altLang="ko-KR" b="1" dirty="0" smtClean="0"/>
              <a:t> uncertainty in binary classification?</a:t>
            </a:r>
            <a:endParaRPr lang="en-US" altLang="ko-KR" b="1" dirty="0"/>
          </a:p>
          <a:p>
            <a:r>
              <a:rPr lang="en-US" altLang="ko-KR" b="1" dirty="0" smtClean="0"/>
              <a:t>A) </a:t>
            </a:r>
            <a:r>
              <a:rPr lang="en-US" altLang="ko-KR" dirty="0" smtClean="0"/>
              <a:t>The variance of the data label sampled from binomial </a:t>
            </a:r>
            <a:r>
              <a:rPr lang="en-US" altLang="ko-KR" dirty="0" err="1" smtClean="0"/>
              <a:t>i.i.d</a:t>
            </a:r>
            <a:r>
              <a:rPr lang="en-US" altLang="ko-KR" dirty="0" smtClean="0"/>
              <a:t>. </a:t>
            </a:r>
            <a:br>
              <a:rPr lang="en-US" altLang="ko-KR" dirty="0" smtClean="0"/>
            </a:br>
            <a:r>
              <a:rPr lang="en-US" altLang="ko-KR" dirty="0" smtClean="0"/>
              <a:t>Thus the true </a:t>
            </a:r>
            <a:r>
              <a:rPr lang="en-US" altLang="ko-KR" dirty="0" err="1" smtClean="0"/>
              <a:t>aleatoric</a:t>
            </a:r>
            <a:r>
              <a:rPr lang="en-US" altLang="ko-KR" dirty="0" smtClean="0"/>
              <a:t> uncertainty is determined by individual binomial parameter </a:t>
            </a:r>
            <a:r>
              <a:rPr lang="en-US" altLang="ko-KR" i="1" dirty="0" smtClean="0"/>
              <a:t>p. </a:t>
            </a: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(Epistemic = 0, </a:t>
            </a:r>
            <a:r>
              <a:rPr lang="en-US" altLang="ko-KR" dirty="0" err="1" smtClean="0"/>
              <a:t>Aleatoric</a:t>
            </a:r>
            <a:r>
              <a:rPr lang="en-US" altLang="ko-KR" dirty="0" smtClean="0"/>
              <a:t> = p(1-p))</a:t>
            </a:r>
            <a:endParaRPr lang="en-US" altLang="ko-KR" i="1" dirty="0" smtClean="0"/>
          </a:p>
          <a:p>
            <a:endParaRPr lang="en-US" altLang="ko-KR" sz="1600" i="1" dirty="0" smtClean="0">
              <a:sym typeface="Wingdings" panose="05000000000000000000" pitchFamily="2" charset="2"/>
            </a:endParaRPr>
          </a:p>
          <a:p>
            <a:r>
              <a:rPr lang="en-US" altLang="ko-KR" dirty="0" smtClean="0">
                <a:sym typeface="Wingdings" panose="05000000000000000000" pitchFamily="2" charset="2"/>
              </a:rPr>
              <a:t>In our </a:t>
            </a:r>
            <a:r>
              <a:rPr lang="en-US" altLang="ko-KR" dirty="0">
                <a:sym typeface="Wingdings" panose="05000000000000000000" pitchFamily="2" charset="2"/>
              </a:rPr>
              <a:t>study, the </a:t>
            </a:r>
            <a:r>
              <a:rPr lang="en-US" altLang="ko-KR" dirty="0" smtClean="0"/>
              <a:t>binomial parameter </a:t>
            </a:r>
            <a:r>
              <a:rPr lang="en-US" altLang="ko-KR" i="1" dirty="0" smtClean="0"/>
              <a:t>p </a:t>
            </a:r>
            <a:r>
              <a:rPr lang="en-US" altLang="ko-KR" dirty="0" smtClean="0">
                <a:sym typeface="Wingdings" panose="05000000000000000000" pitchFamily="2" charset="2"/>
              </a:rPr>
              <a:t>is </a:t>
            </a:r>
            <a:r>
              <a:rPr lang="en-US" altLang="ko-KR" dirty="0">
                <a:sym typeface="Wingdings" panose="05000000000000000000" pitchFamily="2" charset="2"/>
              </a:rPr>
              <a:t>determined by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and </a:t>
            </a:r>
            <a:r>
              <a:rPr lang="en-US" altLang="ko-KR" b="1" dirty="0" smtClean="0">
                <a:sym typeface="Wingdings" panose="05000000000000000000" pitchFamily="2" charset="2"/>
              </a:rPr>
              <a:t>user-defined threshold</a:t>
            </a:r>
            <a:r>
              <a:rPr lang="en-US" altLang="ko-KR" dirty="0" smtClean="0">
                <a:sym typeface="Wingdings" panose="05000000000000000000" pitchFamily="2" charset="2"/>
              </a:rPr>
              <a:t>. </a:t>
            </a:r>
          </a:p>
          <a:p>
            <a:endParaRPr lang="en-US" altLang="ko-KR" dirty="0" smtClean="0">
              <a:sym typeface="Wingdings" panose="05000000000000000000" pitchFamily="2" charset="2"/>
            </a:endParaRPr>
          </a:p>
          <a:p>
            <a:r>
              <a:rPr lang="en-US" altLang="ko-KR" dirty="0" smtClean="0">
                <a:sym typeface="Wingdings" panose="05000000000000000000" pitchFamily="2" charset="2"/>
              </a:rPr>
              <a:t>As the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is unknown and unable to estimate with classification model,</a:t>
            </a:r>
            <a:br>
              <a:rPr lang="en-US" altLang="ko-KR" dirty="0" smtClean="0">
                <a:sym typeface="Wingdings" panose="05000000000000000000" pitchFamily="2" charset="2"/>
              </a:rPr>
            </a:br>
            <a:r>
              <a:rPr lang="en-US" altLang="ko-KR" dirty="0" smtClean="0">
                <a:sym typeface="Wingdings" panose="05000000000000000000" pitchFamily="2" charset="2"/>
              </a:rPr>
              <a:t>the </a:t>
            </a:r>
            <a:r>
              <a:rPr lang="en-US" altLang="ko-KR" dirty="0" err="1" smtClean="0">
                <a:sym typeface="Wingdings" panose="05000000000000000000" pitchFamily="2" charset="2"/>
              </a:rPr>
              <a:t>aleatoric</a:t>
            </a:r>
            <a:r>
              <a:rPr lang="en-US" altLang="ko-KR" dirty="0" smtClean="0">
                <a:sym typeface="Wingdings" panose="05000000000000000000" pitchFamily="2" charset="2"/>
              </a:rPr>
              <a:t> uncertainty should be </a:t>
            </a:r>
            <a:r>
              <a:rPr lang="en-US" altLang="ko-KR" b="1" i="1" dirty="0" smtClean="0">
                <a:sym typeface="Wingdings" panose="05000000000000000000" pitchFamily="2" charset="2"/>
              </a:rPr>
              <a:t>generally</a:t>
            </a:r>
            <a:r>
              <a:rPr lang="en-US" altLang="ko-KR" dirty="0" smtClean="0">
                <a:sym typeface="Wingdings" panose="05000000000000000000" pitchFamily="2" charset="2"/>
              </a:rPr>
              <a:t> high if the IC50 is near the </a:t>
            </a:r>
            <a:r>
              <a:rPr lang="en-US" altLang="ko-KR" b="1" dirty="0" smtClean="0">
                <a:sym typeface="Wingdings" panose="05000000000000000000" pitchFamily="2" charset="2"/>
              </a:rPr>
              <a:t>threshold</a:t>
            </a:r>
            <a:r>
              <a:rPr lang="en-US" altLang="ko-KR" dirty="0" smtClean="0">
                <a:sym typeface="Wingdings" panose="05000000000000000000" pitchFamily="2" charset="2"/>
              </a:rPr>
              <a:t>!</a:t>
            </a:r>
          </a:p>
          <a:p>
            <a:endParaRPr lang="en-US" altLang="ko-KR" dirty="0" smtClean="0"/>
          </a:p>
        </p:txBody>
      </p:sp>
      <p:sp>
        <p:nvSpPr>
          <p:cNvPr id="18" name="TextBox 17"/>
          <p:cNvSpPr txBox="1"/>
          <p:nvPr/>
        </p:nvSpPr>
        <p:spPr>
          <a:xfrm>
            <a:off x="0" y="5275520"/>
            <a:ext cx="8534400" cy="1323439"/>
          </a:xfrm>
          <a:prstGeom prst="rect">
            <a:avLst/>
          </a:prstGeom>
          <a:noFill/>
        </p:spPr>
        <p:txBody>
          <a:bodyPr wrap="square" rtlCol="0">
            <a:spAutoFit/>
          </a:bodyPr>
          <a:lstStyle/>
          <a:p>
            <a:r>
              <a:rPr lang="en-US" altLang="ko-KR" sz="2000" b="1" dirty="0" smtClean="0">
                <a:sym typeface="Wingdings" panose="05000000000000000000" pitchFamily="2" charset="2"/>
              </a:rPr>
              <a:t>Q) Does the model capture the IC50 threshold as a classification boundary?</a:t>
            </a:r>
            <a:br>
              <a:rPr lang="en-US" altLang="ko-KR" sz="2000" b="1" dirty="0" smtClean="0">
                <a:sym typeface="Wingdings" panose="05000000000000000000" pitchFamily="2" charset="2"/>
              </a:rPr>
            </a:br>
            <a:r>
              <a:rPr lang="en-US" altLang="ko-KR" sz="2000" b="1" dirty="0" smtClean="0">
                <a:sym typeface="Wingdings" panose="05000000000000000000" pitchFamily="2" charset="2"/>
              </a:rPr>
              <a:t>     </a:t>
            </a:r>
            <a:r>
              <a:rPr lang="en-US" altLang="ko-KR" sz="2000" dirty="0" smtClean="0">
                <a:sym typeface="Wingdings" panose="05000000000000000000" pitchFamily="2" charset="2"/>
              </a:rPr>
              <a:t>(Are the estimated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high at IC50 threshold?)</a:t>
            </a:r>
            <a:r>
              <a:rPr lang="en-US" altLang="ko-KR" sz="2000" b="1" dirty="0" smtClean="0">
                <a:sym typeface="Wingdings" panose="05000000000000000000" pitchFamily="2" charset="2"/>
              </a:rPr>
              <a:t/>
            </a:r>
            <a:br>
              <a:rPr lang="en-US" altLang="ko-KR" sz="2000" b="1" dirty="0" smtClean="0">
                <a:sym typeface="Wingdings" panose="05000000000000000000" pitchFamily="2" charset="2"/>
              </a:rPr>
            </a:br>
            <a:endParaRPr lang="en-US" altLang="ko-KR" sz="2000" b="1" dirty="0" smtClean="0"/>
          </a:p>
          <a:p>
            <a:endParaRPr lang="en-US" altLang="ko-KR" sz="2000" dirty="0" smtClean="0"/>
          </a:p>
        </p:txBody>
      </p:sp>
      <p:sp>
        <p:nvSpPr>
          <p:cNvPr id="3" name="TextBox 2"/>
          <p:cNvSpPr txBox="1"/>
          <p:nvPr/>
        </p:nvSpPr>
        <p:spPr>
          <a:xfrm>
            <a:off x="0" y="1174283"/>
            <a:ext cx="7796558" cy="338554"/>
          </a:xfrm>
          <a:prstGeom prst="rect">
            <a:avLst/>
          </a:prstGeom>
          <a:noFill/>
        </p:spPr>
        <p:txBody>
          <a:bodyPr wrap="none" rtlCol="0">
            <a:spAutoFit/>
          </a:bodyPr>
          <a:lstStyle/>
          <a:p>
            <a:r>
              <a:rPr lang="en-US" altLang="ko-KR" sz="1600" b="1" dirty="0" smtClean="0"/>
              <a:t>Epistemic uncertainty </a:t>
            </a:r>
            <a:r>
              <a:rPr lang="en-US" altLang="ko-KR" sz="1600" dirty="0" smtClean="0"/>
              <a:t>is related to model incompleteness, and it is due to insufficient data. </a:t>
            </a:r>
          </a:p>
        </p:txBody>
      </p:sp>
      <p:grpSp>
        <p:nvGrpSpPr>
          <p:cNvPr id="23" name="그룹 22"/>
          <p:cNvGrpSpPr/>
          <p:nvPr/>
        </p:nvGrpSpPr>
        <p:grpSpPr>
          <a:xfrm>
            <a:off x="0" y="0"/>
            <a:ext cx="9144000" cy="6858000"/>
            <a:chOff x="0" y="0"/>
            <a:chExt cx="9144000" cy="6858000"/>
          </a:xfrm>
        </p:grpSpPr>
        <p:grpSp>
          <p:nvGrpSpPr>
            <p:cNvPr id="15" name="그룹 14"/>
            <p:cNvGrpSpPr/>
            <p:nvPr/>
          </p:nvGrpSpPr>
          <p:grpSpPr>
            <a:xfrm>
              <a:off x="0" y="0"/>
              <a:ext cx="9144000" cy="6858000"/>
              <a:chOff x="0" y="0"/>
              <a:chExt cx="9144000" cy="6858000"/>
            </a:xfrm>
          </p:grpSpPr>
          <p:sp>
            <p:nvSpPr>
              <p:cNvPr id="11" name="직사각형 10"/>
              <p:cNvSpPr/>
              <p:nvPr/>
            </p:nvSpPr>
            <p:spPr>
              <a:xfrm>
                <a:off x="0" y="0"/>
                <a:ext cx="9144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a:t>
                </a:r>
                <a:r>
                  <a:rPr lang="en-US" altLang="ko-KR" dirty="0" smtClean="0">
                    <a:solidFill>
                      <a:schemeClr val="tx1"/>
                    </a:solidFill>
                  </a:rPr>
                  <a:t>EE</a:t>
                </a:r>
                <a:endParaRPr lang="ko-KR" altLang="en-US" dirty="0"/>
              </a:p>
            </p:txBody>
          </p:sp>
          <p:pic>
            <p:nvPicPr>
              <p:cNvPr id="10" name="그림 9"/>
              <p:cNvPicPr>
                <a:picLocks noChangeAspect="1"/>
              </p:cNvPicPr>
              <p:nvPr/>
            </p:nvPicPr>
            <p:blipFill>
              <a:blip r:embed="rId3"/>
              <a:stretch>
                <a:fillRect/>
              </a:stretch>
            </p:blipFill>
            <p:spPr>
              <a:xfrm>
                <a:off x="848361" y="2748598"/>
                <a:ext cx="3398520" cy="2217678"/>
              </a:xfrm>
              <a:prstGeom prst="rect">
                <a:avLst/>
              </a:prstGeom>
            </p:spPr>
          </p:pic>
          <p:pic>
            <p:nvPicPr>
              <p:cNvPr id="12" name="그림 11"/>
              <p:cNvPicPr>
                <a:picLocks noChangeAspect="1"/>
              </p:cNvPicPr>
              <p:nvPr/>
            </p:nvPicPr>
            <p:blipFill>
              <a:blip r:embed="rId4"/>
              <a:stretch>
                <a:fillRect/>
              </a:stretch>
            </p:blipFill>
            <p:spPr>
              <a:xfrm>
                <a:off x="4474845" y="2710498"/>
                <a:ext cx="3317875" cy="2210042"/>
              </a:xfrm>
              <a:prstGeom prst="rect">
                <a:avLst/>
              </a:prstGeom>
            </p:spPr>
          </p:pic>
          <p:sp>
            <p:nvSpPr>
              <p:cNvPr id="13" name="TextBox 12"/>
              <p:cNvSpPr txBox="1"/>
              <p:nvPr/>
            </p:nvSpPr>
            <p:spPr>
              <a:xfrm>
                <a:off x="2153920" y="2433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9" name="TextBox 18"/>
              <p:cNvSpPr txBox="1"/>
              <p:nvPr/>
            </p:nvSpPr>
            <p:spPr>
              <a:xfrm>
                <a:off x="5684520" y="244856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20" name="TextBox 19"/>
              <p:cNvSpPr txBox="1"/>
              <p:nvPr/>
            </p:nvSpPr>
            <p:spPr>
              <a:xfrm>
                <a:off x="3754120" y="2128520"/>
                <a:ext cx="1385892" cy="369332"/>
              </a:xfrm>
              <a:prstGeom prst="rect">
                <a:avLst/>
              </a:prstGeom>
              <a:noFill/>
            </p:spPr>
            <p:txBody>
              <a:bodyPr wrap="none" rtlCol="0">
                <a:spAutoFit/>
              </a:bodyPr>
              <a:lstStyle/>
              <a:p>
                <a:r>
                  <a:rPr lang="en-US" altLang="ko-KR" b="1" i="1" dirty="0" smtClean="0"/>
                  <a:t>Scaffold Test</a:t>
                </a:r>
                <a:endParaRPr lang="ko-KR" altLang="en-US" b="1" i="1" dirty="0"/>
              </a:p>
            </p:txBody>
          </p:sp>
        </p:grpSp>
        <p:sp>
          <p:nvSpPr>
            <p:cNvPr id="16" name="TextBox 15"/>
            <p:cNvSpPr txBox="1"/>
            <p:nvPr/>
          </p:nvSpPr>
          <p:spPr>
            <a:xfrm>
              <a:off x="5765800" y="484632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1" name="TextBox 20"/>
            <p:cNvSpPr txBox="1"/>
            <p:nvPr/>
          </p:nvSpPr>
          <p:spPr>
            <a:xfrm>
              <a:off x="2291080" y="490728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2" name="TextBox 21"/>
            <p:cNvSpPr txBox="1"/>
            <p:nvPr/>
          </p:nvSpPr>
          <p:spPr>
            <a:xfrm>
              <a:off x="513080" y="3677920"/>
              <a:ext cx="442750" cy="261610"/>
            </a:xfrm>
            <a:prstGeom prst="rect">
              <a:avLst/>
            </a:prstGeom>
            <a:noFill/>
          </p:spPr>
          <p:txBody>
            <a:bodyPr wrap="none" rtlCol="0">
              <a:spAutoFit/>
            </a:bodyPr>
            <a:lstStyle/>
            <a:p>
              <a:r>
                <a:rPr lang="en-US" altLang="ko-KR" sz="1100" dirty="0" err="1" smtClean="0"/>
                <a:t>Unc</a:t>
              </a:r>
              <a:r>
                <a:rPr lang="en-US" altLang="ko-KR" sz="1100" dirty="0" smtClean="0"/>
                <a:t>.</a:t>
              </a:r>
              <a:endParaRPr lang="ko-KR" altLang="en-US" sz="1100" dirty="0"/>
            </a:p>
          </p:txBody>
        </p:sp>
      </p:gr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56</a:t>
            </a:fld>
            <a:r>
              <a:rPr lang="en-US" altLang="ko-KR" smtClean="0"/>
              <a:t>/26</a:t>
            </a:r>
            <a:endParaRPr lang="ko-KR" altLang="en-US" dirty="0"/>
          </a:p>
        </p:txBody>
      </p:sp>
    </p:spTree>
    <p:extLst>
      <p:ext uri="{BB962C8B-B14F-4D97-AF65-F5344CB8AC3E}">
        <p14:creationId xmlns:p14="http://schemas.microsoft.com/office/powerpoint/2010/main" val="10828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50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500"/>
                                        <p:tgtEl>
                                          <p:spTgt spid="1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5" end="5"/>
                                            </p:txEl>
                                          </p:spTgt>
                                        </p:tgtEl>
                                        <p:attrNameLst>
                                          <p:attrName>style.visibility</p:attrName>
                                        </p:attrNameLst>
                                      </p:cBhvr>
                                      <p:to>
                                        <p:strVal val="visible"/>
                                      </p:to>
                                    </p:set>
                                    <p:animEffect transition="in" filter="fade">
                                      <p:cBhvr>
                                        <p:cTn id="30" dur="500"/>
                                        <p:tgtEl>
                                          <p:spTgt spid="1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538" y="1849114"/>
            <a:ext cx="2437407" cy="2404800"/>
          </a:xfrm>
          <a:prstGeom prst="rect">
            <a:avLst/>
          </a:prstGeom>
        </p:spPr>
      </p:pic>
      <p:pic>
        <p:nvPicPr>
          <p:cNvPr id="25" name="그림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6277" y="1874514"/>
            <a:ext cx="2437407" cy="2404800"/>
          </a:xfrm>
          <a:prstGeom prst="rect">
            <a:avLst/>
          </a:prstGeom>
        </p:spPr>
      </p:pic>
      <p:pic>
        <p:nvPicPr>
          <p:cNvPr id="26" name="그림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098" y="4407480"/>
            <a:ext cx="2437407" cy="2404800"/>
          </a:xfrm>
          <a:prstGeom prst="rect">
            <a:avLst/>
          </a:prstGeom>
        </p:spPr>
      </p:pic>
      <p:pic>
        <p:nvPicPr>
          <p:cNvPr id="27" name="그림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1738" y="440240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No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513713" y="2353357"/>
            <a:ext cx="3630287" cy="2862322"/>
          </a:xfrm>
          <a:prstGeom prst="rect">
            <a:avLst/>
          </a:prstGeom>
          <a:noFill/>
        </p:spPr>
        <p:txBody>
          <a:bodyPr wrap="square" rtlCol="0">
            <a:spAutoFit/>
          </a:bodyPr>
          <a:lstStyle/>
          <a:p>
            <a:r>
              <a:rPr lang="en-US" altLang="ko-KR" sz="2000" dirty="0" smtClean="0">
                <a:sym typeface="Wingdings" panose="05000000000000000000" pitchFamily="2" charset="2"/>
              </a:rPr>
              <a:t>All models showed high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at the approximate pIC50 threshold (4.5~5). </a:t>
            </a:r>
          </a:p>
          <a:p>
            <a:endParaRPr lang="en-US" altLang="ko-KR" sz="2000" dirty="0">
              <a:sym typeface="Wingdings" panose="05000000000000000000" pitchFamily="2" charset="2"/>
            </a:endParaRPr>
          </a:p>
          <a:p>
            <a:r>
              <a:rPr lang="en-US" altLang="ko-KR" sz="2000" dirty="0">
                <a:sym typeface="Wingdings" panose="05000000000000000000" pitchFamily="2" charset="2"/>
              </a:rPr>
              <a:t>However, </a:t>
            </a:r>
            <a:r>
              <a:rPr lang="en-US" altLang="ko-KR" sz="2000" dirty="0" smtClean="0">
                <a:sym typeface="Wingdings" panose="05000000000000000000" pitchFamily="2" charset="2"/>
              </a:rPr>
              <a:t>unlike Bayesian models, non-</a:t>
            </a:r>
            <a:r>
              <a:rPr lang="en-US" altLang="ko-KR" sz="2000" dirty="0" err="1" smtClean="0">
                <a:sym typeface="Wingdings" panose="05000000000000000000" pitchFamily="2" charset="2"/>
              </a:rPr>
              <a:t>bayesian</a:t>
            </a:r>
            <a:r>
              <a:rPr lang="en-US" altLang="ko-KR" sz="2000" dirty="0" smtClean="0">
                <a:sym typeface="Wingdings" panose="05000000000000000000" pitchFamily="2" charset="2"/>
              </a:rPr>
              <a:t> models are over-confident. </a:t>
            </a:r>
            <a:br>
              <a:rPr lang="en-US" altLang="ko-KR" sz="2000" dirty="0" smtClean="0">
                <a:sym typeface="Wingdings" panose="05000000000000000000" pitchFamily="2" charset="2"/>
              </a:rPr>
            </a:br>
            <a:r>
              <a:rPr lang="en-US" altLang="ko-KR" sz="2000" dirty="0" smtClean="0">
                <a:sym typeface="Wingdings" panose="05000000000000000000" pitchFamily="2" charset="2"/>
              </a:rPr>
              <a:t> Dispersion is low. </a:t>
            </a:r>
            <a:endParaRPr lang="en-US" altLang="ko-KR" sz="2000" dirty="0">
              <a:sym typeface="Wingdings" panose="05000000000000000000" pitchFamily="2" charset="2"/>
            </a:endParaRPr>
          </a:p>
          <a:p>
            <a:endParaRPr lang="en-US" altLang="ko-KR" sz="2000" dirty="0">
              <a:sym typeface="Wingdings" panose="05000000000000000000" pitchFamily="2" charset="2"/>
            </a:endParaRP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57</a:t>
            </a:fld>
            <a:r>
              <a:rPr lang="en-US" altLang="ko-KR" smtClean="0"/>
              <a:t>/26</a:t>
            </a:r>
            <a:endParaRPr lang="ko-KR" altLang="en-US" dirty="0"/>
          </a:p>
        </p:txBody>
      </p:sp>
    </p:spTree>
    <p:extLst>
      <p:ext uri="{BB962C8B-B14F-4D97-AF65-F5344CB8AC3E}">
        <p14:creationId xmlns:p14="http://schemas.microsoft.com/office/powerpoint/2010/main" val="229726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38" y="1915154"/>
            <a:ext cx="2437407" cy="2404800"/>
          </a:xfrm>
          <a:prstGeom prst="rect">
            <a:avLst/>
          </a:prstGeom>
        </p:spPr>
      </p:pic>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8418" y="1925314"/>
            <a:ext cx="2437407" cy="2404800"/>
          </a:xfrm>
          <a:prstGeom prst="rect">
            <a:avLst/>
          </a:prstGeom>
        </p:spPr>
      </p:pic>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658" y="4453200"/>
            <a:ext cx="2437407" cy="2404800"/>
          </a:xfrm>
          <a:prstGeom prst="rect">
            <a:avLst/>
          </a:prstGeom>
        </p:spPr>
      </p:pic>
      <p:pic>
        <p:nvPicPr>
          <p:cNvPr id="23" name="그림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3018" y="440748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417193" y="2353357"/>
            <a:ext cx="3630287"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sym typeface="Wingdings" panose="05000000000000000000" pitchFamily="2" charset="2"/>
              </a:rPr>
              <a:t>After </a:t>
            </a:r>
            <a:r>
              <a:rPr lang="en-US" altLang="ko-KR" sz="2000" dirty="0" err="1">
                <a:sym typeface="Wingdings" panose="05000000000000000000" pitchFamily="2" charset="2"/>
              </a:rPr>
              <a:t>pretraining</a:t>
            </a:r>
            <a:r>
              <a:rPr lang="en-US" altLang="ko-KR" sz="2000" dirty="0">
                <a:sym typeface="Wingdings" panose="05000000000000000000" pitchFamily="2" charset="2"/>
              </a:rPr>
              <a:t>, </a:t>
            </a:r>
            <a:r>
              <a:rPr lang="en-US" altLang="ko-KR" sz="2000" dirty="0" smtClean="0">
                <a:sym typeface="Wingdings" panose="05000000000000000000" pitchFamily="2" charset="2"/>
              </a:rPr>
              <a:t>all models becomes more confident, but still the non-Bayesian models’ dispersion is lower than Bayesian models.</a:t>
            </a:r>
          </a:p>
          <a:p>
            <a:endParaRPr lang="en-US" altLang="ko-KR" sz="2000" dirty="0">
              <a:sym typeface="Wingdings" panose="05000000000000000000" pitchFamily="2" charset="2"/>
            </a:endParaRPr>
          </a:p>
          <a:p>
            <a:pPr marL="342900" indent="-342900">
              <a:buFont typeface="Arial" panose="020B0604020202020204" pitchFamily="34" charset="0"/>
              <a:buChar char="•"/>
            </a:pPr>
            <a:r>
              <a:rPr lang="en-US" altLang="ko-KR" sz="2000" dirty="0" smtClean="0">
                <a:sym typeface="Wingdings" panose="05000000000000000000" pitchFamily="2" charset="2"/>
              </a:rPr>
              <a:t>Interestingly, Bayesian models recognized the strong positive compounds more confidently than non-Bayesian models.</a:t>
            </a:r>
          </a:p>
          <a:p>
            <a:endParaRPr lang="en-US" altLang="ko-KR" sz="2000" dirty="0">
              <a:sym typeface="Wingdings" panose="05000000000000000000" pitchFamily="2" charset="2"/>
            </a:endParaRPr>
          </a:p>
          <a:p>
            <a:endParaRPr lang="en-US" altLang="ko-KR" sz="2000" dirty="0"/>
          </a:p>
        </p:txBody>
      </p:sp>
      <p:sp>
        <p:nvSpPr>
          <p:cNvPr id="32" name="타원 31"/>
          <p:cNvSpPr/>
          <p:nvPr/>
        </p:nvSpPr>
        <p:spPr>
          <a:xfrm>
            <a:off x="2077720" y="6238240"/>
            <a:ext cx="5943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4632960" y="6146800"/>
            <a:ext cx="5689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58</a:t>
            </a:fld>
            <a:r>
              <a:rPr lang="en-US" altLang="ko-KR" smtClean="0"/>
              <a:t>/26</a:t>
            </a:r>
            <a:endParaRPr lang="ko-KR" altLang="en-US" dirty="0"/>
          </a:p>
        </p:txBody>
      </p:sp>
    </p:spTree>
    <p:extLst>
      <p:ext uri="{BB962C8B-B14F-4D97-AF65-F5344CB8AC3E}">
        <p14:creationId xmlns:p14="http://schemas.microsoft.com/office/powerpoint/2010/main" val="9737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5903" y="1113138"/>
            <a:ext cx="9144000" cy="1877437"/>
          </a:xfrm>
          <a:prstGeom prst="rect">
            <a:avLst/>
          </a:prstGeom>
          <a:noFill/>
        </p:spPr>
        <p:txBody>
          <a:bodyPr wrap="square" rtlCol="0">
            <a:spAutoFit/>
          </a:bodyPr>
          <a:lstStyle/>
          <a:p>
            <a:r>
              <a:rPr lang="en-US" altLang="ko-KR" b="1" dirty="0" smtClean="0"/>
              <a:t>Q) How much did the overall uncertainty change through transfer learning?</a:t>
            </a:r>
          </a:p>
          <a:p>
            <a:r>
              <a:rPr lang="en-US" altLang="ko-KR" b="1" dirty="0" smtClean="0"/>
              <a:t>A) </a:t>
            </a:r>
          </a:p>
          <a:p>
            <a:pPr marL="342900" indent="-342900">
              <a:buFontTx/>
              <a:buChar char="-"/>
            </a:pPr>
            <a:r>
              <a:rPr lang="en-US" altLang="ko-KR" sz="1600" dirty="0" smtClean="0"/>
              <a:t>Epistemic uncertainty was not significantly reduced. </a:t>
            </a:r>
          </a:p>
          <a:p>
            <a:pPr marL="342900" indent="-342900">
              <a:buFontTx/>
              <a:buChar char="-"/>
            </a:pPr>
            <a:r>
              <a:rPr lang="en-US" altLang="ko-KR" sz="1600" dirty="0"/>
              <a:t> </a:t>
            </a:r>
            <a:r>
              <a:rPr lang="en-US" altLang="ko-KR" sz="1600" dirty="0" smtClean="0"/>
              <a:t> </a:t>
            </a:r>
            <a:r>
              <a:rPr lang="en-US" altLang="ko-KR" sz="1600" dirty="0" smtClean="0">
                <a:sym typeface="Wingdings" panose="05000000000000000000" pitchFamily="2" charset="2"/>
              </a:rPr>
              <a:t> </a:t>
            </a:r>
            <a:r>
              <a:rPr lang="en-US" altLang="ko-KR" sz="1600" dirty="0" smtClean="0"/>
              <a:t>No </a:t>
            </a:r>
            <a:r>
              <a:rPr lang="en-US" altLang="ko-KR" sz="1600" dirty="0"/>
              <a:t>adding more </a:t>
            </a:r>
            <a:r>
              <a:rPr lang="en-US" altLang="ko-KR" sz="1600" dirty="0" smtClean="0"/>
              <a:t>data</a:t>
            </a:r>
          </a:p>
          <a:p>
            <a:pPr marL="342900" indent="-342900">
              <a:buFontTx/>
              <a:buChar char="-"/>
            </a:pPr>
            <a:r>
              <a:rPr lang="en-US" altLang="ko-KR" sz="1600" dirty="0" err="1" smtClean="0"/>
              <a:t>Aleatoric</a:t>
            </a:r>
            <a:r>
              <a:rPr lang="en-US" altLang="ko-KR" sz="1600" dirty="0" smtClean="0"/>
              <a:t> uncertainty was significantly reduced. </a:t>
            </a:r>
          </a:p>
          <a:p>
            <a:pPr lvl="1"/>
            <a:r>
              <a:rPr lang="en-US" altLang="ko-KR" sz="1600" dirty="0" smtClean="0">
                <a:sym typeface="Wingdings" panose="05000000000000000000" pitchFamily="2" charset="2"/>
              </a:rPr>
              <a:t></a:t>
            </a:r>
            <a:r>
              <a:rPr lang="en-US" altLang="ko-KR" sz="1600" dirty="0" err="1" smtClean="0">
                <a:sym typeface="Wingdings" panose="05000000000000000000" pitchFamily="2" charset="2"/>
              </a:rPr>
              <a:t>Pretraining</a:t>
            </a:r>
            <a:r>
              <a:rPr lang="en-US" altLang="ko-KR" sz="1600" dirty="0" smtClean="0">
                <a:sym typeface="Wingdings" panose="05000000000000000000" pitchFamily="2" charset="2"/>
              </a:rPr>
              <a:t> helps model to recognize </a:t>
            </a:r>
            <a:r>
              <a:rPr lang="en-US" altLang="ko-KR" sz="1600" dirty="0"/>
              <a:t>the strong positives or strong negatives</a:t>
            </a:r>
            <a:r>
              <a:rPr lang="en-US" altLang="ko-KR" sz="1600" dirty="0" smtClean="0"/>
              <a:t>.</a:t>
            </a:r>
          </a:p>
          <a:p>
            <a:pPr lvl="1"/>
            <a:r>
              <a:rPr lang="en-US" altLang="ko-KR" sz="1600" dirty="0" smtClean="0">
                <a:sym typeface="Wingdings" panose="05000000000000000000" pitchFamily="2" charset="2"/>
              </a:rPr>
              <a:t>Does it make model be over-confident?</a:t>
            </a:r>
            <a:endParaRPr lang="en-US" altLang="ko-KR" sz="1600" dirty="0"/>
          </a:p>
        </p:txBody>
      </p:sp>
      <p:sp>
        <p:nvSpPr>
          <p:cNvPr id="21" name="TextBox 20"/>
          <p:cNvSpPr txBox="1"/>
          <p:nvPr/>
        </p:nvSpPr>
        <p:spPr>
          <a:xfrm>
            <a:off x="4016547" y="3015709"/>
            <a:ext cx="1478728" cy="352965"/>
          </a:xfrm>
          <a:prstGeom prst="rect">
            <a:avLst/>
          </a:prstGeom>
          <a:noFill/>
        </p:spPr>
        <p:txBody>
          <a:bodyPr wrap="none" rtlCol="0">
            <a:spAutoFit/>
          </a:bodyPr>
          <a:lstStyle/>
          <a:p>
            <a:r>
              <a:rPr lang="en-US" altLang="ko-KR" sz="2000" b="1" i="1" dirty="0" smtClean="0"/>
              <a:t>Scaffold Test</a:t>
            </a:r>
            <a:endParaRPr lang="ko-KR" altLang="en-US" sz="2000" b="1" i="1" dirty="0"/>
          </a:p>
        </p:txBody>
      </p:sp>
      <p:sp>
        <p:nvSpPr>
          <p:cNvPr id="22" name="TextBox 21"/>
          <p:cNvSpPr txBox="1"/>
          <p:nvPr/>
        </p:nvSpPr>
        <p:spPr>
          <a:xfrm>
            <a:off x="5564100" y="3239780"/>
            <a:ext cx="2167600" cy="325814"/>
          </a:xfrm>
          <a:prstGeom prst="rect">
            <a:avLst/>
          </a:prstGeom>
          <a:noFill/>
        </p:spPr>
        <p:txBody>
          <a:bodyPr wrap="none" rtlCol="0">
            <a:spAutoFit/>
          </a:bodyPr>
          <a:lstStyle/>
          <a:p>
            <a:r>
              <a:rPr lang="en-US" altLang="ko-KR" b="1" dirty="0" err="1" smtClean="0"/>
              <a:t>Aleatoric</a:t>
            </a:r>
            <a:r>
              <a:rPr lang="en-US" altLang="ko-KR" b="1" dirty="0" smtClean="0"/>
              <a:t> Uncertainty</a:t>
            </a:r>
            <a:endParaRPr lang="ko-KR" altLang="en-US" b="1" dirty="0"/>
          </a:p>
        </p:txBody>
      </p:sp>
      <p:sp>
        <p:nvSpPr>
          <p:cNvPr id="23" name="TextBox 22"/>
          <p:cNvSpPr txBox="1"/>
          <p:nvPr/>
        </p:nvSpPr>
        <p:spPr>
          <a:xfrm>
            <a:off x="1567780" y="3275632"/>
            <a:ext cx="2221346" cy="325814"/>
          </a:xfrm>
          <a:prstGeom prst="rect">
            <a:avLst/>
          </a:prstGeom>
          <a:noFill/>
        </p:spPr>
        <p:txBody>
          <a:bodyPr wrap="none" rtlCol="0">
            <a:spAutoFit/>
          </a:bodyPr>
          <a:lstStyle/>
          <a:p>
            <a:r>
              <a:rPr lang="en-US" altLang="ko-KR" b="1" dirty="0" smtClean="0"/>
              <a:t>Epistemic Uncertainty</a:t>
            </a:r>
            <a:endParaRPr lang="ko-KR" altLang="en-US" b="1" dirty="0"/>
          </a:p>
        </p:txBody>
      </p:sp>
      <p:sp>
        <p:nvSpPr>
          <p:cNvPr id="24" name="TextBox 23"/>
          <p:cNvSpPr txBox="1"/>
          <p:nvPr/>
        </p:nvSpPr>
        <p:spPr>
          <a:xfrm>
            <a:off x="589488" y="4285458"/>
            <a:ext cx="849671" cy="325814"/>
          </a:xfrm>
          <a:prstGeom prst="rect">
            <a:avLst/>
          </a:prstGeom>
          <a:noFill/>
        </p:spPr>
        <p:txBody>
          <a:bodyPr wrap="none" rtlCol="0">
            <a:spAutoFit/>
          </a:bodyPr>
          <a:lstStyle/>
          <a:p>
            <a:r>
              <a:rPr lang="en-US" altLang="ko-KR" dirty="0" smtClean="0"/>
              <a:t>Explicit</a:t>
            </a:r>
            <a:endParaRPr lang="ko-KR" altLang="en-US" dirty="0"/>
          </a:p>
        </p:txBody>
      </p:sp>
      <p:sp>
        <p:nvSpPr>
          <p:cNvPr id="25" name="TextBox 24"/>
          <p:cNvSpPr txBox="1"/>
          <p:nvPr/>
        </p:nvSpPr>
        <p:spPr>
          <a:xfrm>
            <a:off x="624802" y="6030820"/>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6" name="TextBox 25"/>
          <p:cNvSpPr txBox="1"/>
          <p:nvPr/>
        </p:nvSpPr>
        <p:spPr>
          <a:xfrm>
            <a:off x="4717417" y="5969245"/>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7" name="TextBox 26"/>
          <p:cNvSpPr txBox="1"/>
          <p:nvPr/>
        </p:nvSpPr>
        <p:spPr>
          <a:xfrm>
            <a:off x="4706765" y="4286040"/>
            <a:ext cx="849671" cy="325814"/>
          </a:xfrm>
          <a:prstGeom prst="rect">
            <a:avLst/>
          </a:prstGeom>
          <a:noFill/>
        </p:spPr>
        <p:txBody>
          <a:bodyPr wrap="none" rtlCol="0">
            <a:spAutoFit/>
          </a:bodyPr>
          <a:lstStyle/>
          <a:p>
            <a:r>
              <a:rPr lang="en-US" altLang="ko-KR" dirty="0" smtClean="0"/>
              <a:t>Explicit</a:t>
            </a:r>
            <a:endParaRPr lang="ko-KR" altLang="en-US" dirty="0"/>
          </a:p>
        </p:txBody>
      </p:sp>
      <p:pic>
        <p:nvPicPr>
          <p:cNvPr id="3" name="그림 2"/>
          <p:cNvPicPr>
            <a:picLocks noChangeAspect="1"/>
          </p:cNvPicPr>
          <p:nvPr/>
        </p:nvPicPr>
        <p:blipFill>
          <a:blip r:embed="rId3"/>
          <a:stretch>
            <a:fillRect/>
          </a:stretch>
        </p:blipFill>
        <p:spPr>
          <a:xfrm>
            <a:off x="1519339" y="3619886"/>
            <a:ext cx="2375928" cy="3172008"/>
          </a:xfrm>
          <a:prstGeom prst="rect">
            <a:avLst/>
          </a:prstGeom>
        </p:spPr>
      </p:pic>
      <p:pic>
        <p:nvPicPr>
          <p:cNvPr id="5" name="그림 4"/>
          <p:cNvPicPr>
            <a:picLocks noChangeAspect="1"/>
          </p:cNvPicPr>
          <p:nvPr/>
        </p:nvPicPr>
        <p:blipFill>
          <a:blip r:embed="rId4"/>
          <a:stretch>
            <a:fillRect/>
          </a:stretch>
        </p:blipFill>
        <p:spPr>
          <a:xfrm>
            <a:off x="5566661" y="3564557"/>
            <a:ext cx="2259267" cy="3161363"/>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59</a:t>
            </a:fld>
            <a:r>
              <a:rPr lang="en-US" altLang="ko-KR" smtClean="0"/>
              <a:t>/26</a:t>
            </a:r>
            <a:endParaRPr lang="ko-KR" altLang="en-US" dirty="0"/>
          </a:p>
        </p:txBody>
      </p:sp>
    </p:spTree>
    <p:extLst>
      <p:ext uri="{BB962C8B-B14F-4D97-AF65-F5344CB8AC3E}">
        <p14:creationId xmlns:p14="http://schemas.microsoft.com/office/powerpoint/2010/main" val="415649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xEl>
                                              <p:pRg st="4" end="4"/>
                                            </p:txEl>
                                          </p:spTgt>
                                        </p:tgtEl>
                                        <p:attrNameLst>
                                          <p:attrName>style.visibility</p:attrName>
                                        </p:attrNameLst>
                                      </p:cBhvr>
                                      <p:to>
                                        <p:strVal val="visible"/>
                                      </p:to>
                                    </p:set>
                                    <p:animEffect transition="in" filter="fade">
                                      <p:cBhvr>
                                        <p:cTn id="36" dur="500"/>
                                        <p:tgtEl>
                                          <p:spTgt spid="17">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fade">
                                      <p:cBhvr>
                                        <p:cTn id="39" dur="500"/>
                                        <p:tgtEl>
                                          <p:spTgt spid="17">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6" end="6"/>
                                            </p:txEl>
                                          </p:spTgt>
                                        </p:tgtEl>
                                        <p:attrNameLst>
                                          <p:attrName>style.visibility</p:attrName>
                                        </p:attrNameLst>
                                      </p:cBhvr>
                                      <p:to>
                                        <p:strVal val="visible"/>
                                      </p:to>
                                    </p:set>
                                    <p:animEffect transition="in" filter="fade">
                                      <p:cBhvr>
                                        <p:cTn id="42" dur="500"/>
                                        <p:tgtEl>
                                          <p:spTgt spid="17">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a:t>
            </a:r>
            <a:r>
              <a:rPr lang="en-US" altLang="ko-KR" dirty="0" smtClean="0"/>
              <a:t>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4115722"/>
            <a:ext cx="9075420" cy="2584009"/>
          </a:xfrm>
        </p:spPr>
        <p:txBody>
          <a:bodyPr>
            <a:normAutofit/>
          </a:bodyPr>
          <a:lstStyle/>
          <a:p>
            <a:r>
              <a:rPr lang="ko-KR" altLang="en-US" sz="2000" b="0" dirty="0" smtClean="0">
                <a:ea typeface="나눔바른고딕" panose="020B0603020101020101" pitchFamily="50" charset="-127"/>
                <a:cs typeface="Calibri" panose="020F0502020204030204" pitchFamily="34" charset="0"/>
              </a:rPr>
              <a:t>가장 성능이 좋았던 것은 </a:t>
            </a:r>
            <a:r>
              <a:rPr lang="en-US" altLang="ko-KR" sz="2000" b="0" dirty="0" err="1" smtClean="0">
                <a:ea typeface="나눔바른고딕" panose="020B0603020101020101" pitchFamily="50" charset="-127"/>
                <a:cs typeface="Calibri" panose="020F0502020204030204" pitchFamily="34" charset="0"/>
              </a:rPr>
              <a:t>RandomForest</a:t>
            </a:r>
            <a:r>
              <a:rPr lang="en-US" altLang="ko-KR" sz="2000" b="0" dirty="0" smtClean="0">
                <a:ea typeface="나눔바른고딕" panose="020B0603020101020101" pitchFamily="50" charset="-127"/>
                <a:cs typeface="Calibri" panose="020F0502020204030204" pitchFamily="34" charset="0"/>
              </a:rPr>
              <a:t> Classifier</a:t>
            </a:r>
          </a:p>
          <a:p>
            <a:pPr lvl="1"/>
            <a:r>
              <a:rPr lang="en-US" altLang="ko-KR" sz="1600" b="0" dirty="0" smtClean="0">
                <a:ea typeface="나눔바른고딕" panose="020B0603020101020101" pitchFamily="50" charset="-127"/>
                <a:cs typeface="Calibri" panose="020F0502020204030204" pitchFamily="34" charset="0"/>
              </a:rPr>
              <a:t>Number of Trees: 250</a:t>
            </a:r>
          </a:p>
          <a:p>
            <a:r>
              <a:rPr lang="ko-KR" altLang="en-US" sz="2000" dirty="0" smtClean="0">
                <a:ea typeface="나눔바른고딕" panose="020B0603020101020101" pitchFamily="50" charset="-127"/>
                <a:cs typeface="Calibri" panose="020F0502020204030204" pitchFamily="34" charset="0"/>
              </a:rPr>
              <a:t>그 다음으로 </a:t>
            </a:r>
            <a:r>
              <a:rPr lang="en-US" altLang="ko-KR" sz="2000" dirty="0" smtClean="0">
                <a:ea typeface="나눔바른고딕" panose="020B0603020101020101" pitchFamily="50" charset="-127"/>
                <a:cs typeface="Calibri" panose="020F0502020204030204" pitchFamily="34" charset="0"/>
              </a:rPr>
              <a:t>SVM, k-NN, Naïve Bayes </a:t>
            </a:r>
            <a:r>
              <a:rPr lang="ko-KR" altLang="en-US" sz="2000" dirty="0" smtClean="0">
                <a:ea typeface="나눔바른고딕" panose="020B0603020101020101" pitchFamily="50" charset="-127"/>
                <a:cs typeface="Calibri" panose="020F0502020204030204" pitchFamily="34" charset="0"/>
              </a:rPr>
              <a:t>순</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b="0" dirty="0" smtClean="0">
                <a:ea typeface="나눔바른고딕" panose="020B0603020101020101" pitchFamily="50" charset="-127"/>
                <a:cs typeface="Calibri" panose="020F0502020204030204" pitchFamily="34" charset="0"/>
              </a:rPr>
              <a:t>SVM: C(10^2), Gamma(10^2)</a:t>
            </a:r>
          </a:p>
          <a:p>
            <a:pPr lvl="1"/>
            <a:r>
              <a:rPr lang="en-US" altLang="ko-KR" sz="1600" dirty="0" smtClean="0">
                <a:ea typeface="나눔바른고딕" panose="020B0603020101020101" pitchFamily="50" charset="-127"/>
                <a:cs typeface="Calibri" panose="020F0502020204030204" pitchFamily="34" charset="0"/>
              </a:rPr>
              <a:t>K-NN: k(3)</a:t>
            </a: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6</a:t>
            </a:fld>
            <a:r>
              <a:rPr lang="en-US" altLang="ko-KR" smtClean="0"/>
              <a:t>/26</a:t>
            </a:r>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932112897"/>
              </p:ext>
            </p:extLst>
          </p:nvPr>
        </p:nvGraphicFramePr>
        <p:xfrm>
          <a:off x="460597" y="1746308"/>
          <a:ext cx="8291385" cy="1554480"/>
        </p:xfrm>
        <a:graphic>
          <a:graphicData uri="http://schemas.openxmlformats.org/drawingml/2006/table">
            <a:tbl>
              <a:tblPr firstRow="1" bandRow="1">
                <a:tableStyleId>{5C22544A-7EE6-4342-B048-85BDC9FD1C3A}</a:tableStyleId>
              </a:tblPr>
              <a:tblGrid>
                <a:gridCol w="3385753">
                  <a:extLst>
                    <a:ext uri="{9D8B030D-6E8A-4147-A177-3AD203B41FA5}">
                      <a16:colId xmlns:a16="http://schemas.microsoft.com/office/drawing/2014/main" val="2097544435"/>
                    </a:ext>
                  </a:extLst>
                </a:gridCol>
                <a:gridCol w="1272746">
                  <a:extLst>
                    <a:ext uri="{9D8B030D-6E8A-4147-A177-3AD203B41FA5}">
                      <a16:colId xmlns:a16="http://schemas.microsoft.com/office/drawing/2014/main" val="4034919504"/>
                    </a:ext>
                  </a:extLst>
                </a:gridCol>
                <a:gridCol w="1136822">
                  <a:extLst>
                    <a:ext uri="{9D8B030D-6E8A-4147-A177-3AD203B41FA5}">
                      <a16:colId xmlns:a16="http://schemas.microsoft.com/office/drawing/2014/main" val="2980692779"/>
                    </a:ext>
                  </a:extLst>
                </a:gridCol>
                <a:gridCol w="1235675">
                  <a:extLst>
                    <a:ext uri="{9D8B030D-6E8A-4147-A177-3AD203B41FA5}">
                      <a16:colId xmlns:a16="http://schemas.microsoft.com/office/drawing/2014/main" val="2143527767"/>
                    </a:ext>
                  </a:extLst>
                </a:gridCol>
                <a:gridCol w="1260389">
                  <a:extLst>
                    <a:ext uri="{9D8B030D-6E8A-4147-A177-3AD203B41FA5}">
                      <a16:colId xmlns:a16="http://schemas.microsoft.com/office/drawing/2014/main" val="3577415326"/>
                    </a:ext>
                  </a:extLst>
                </a:gridCol>
              </a:tblGrid>
              <a:tr h="370840">
                <a:tc>
                  <a:txBody>
                    <a:bodyPr/>
                    <a:lstStyle/>
                    <a:p>
                      <a:endParaRPr lang="ko-KR" altLang="en-US" dirty="0"/>
                    </a:p>
                  </a:txBody>
                  <a:tcPr marL="57150" marR="57150" marT="57150" marB="57150"/>
                </a:tc>
                <a:tc>
                  <a:txBody>
                    <a:bodyPr/>
                    <a:lstStyle/>
                    <a:p>
                      <a:pPr algn="ctr" fontAlgn="t"/>
                      <a:r>
                        <a:rPr lang="en-US" dirty="0" smtClean="0">
                          <a:effectLst/>
                        </a:rPr>
                        <a:t>NB</a:t>
                      </a:r>
                      <a:endParaRPr lang="en-US" dirty="0">
                        <a:effectLst/>
                      </a:endParaRPr>
                    </a:p>
                  </a:txBody>
                  <a:tcPr marL="57150" marR="57150" marT="57150" marB="57150"/>
                </a:tc>
                <a:tc>
                  <a:txBody>
                    <a:bodyPr/>
                    <a:lstStyle/>
                    <a:p>
                      <a:pPr algn="ctr" fontAlgn="t"/>
                      <a:r>
                        <a:rPr lang="en-US" b="1" i="1" dirty="0">
                          <a:effectLst/>
                        </a:rPr>
                        <a:t>k</a:t>
                      </a:r>
                      <a:r>
                        <a:rPr lang="en-US" dirty="0">
                          <a:effectLst/>
                        </a:rPr>
                        <a:t>-NN</a:t>
                      </a:r>
                    </a:p>
                  </a:txBody>
                  <a:tcPr marL="57150" marR="57150" marT="57150" marB="57150"/>
                </a:tc>
                <a:tc>
                  <a:txBody>
                    <a:bodyPr/>
                    <a:lstStyle/>
                    <a:p>
                      <a:pPr algn="ctr" fontAlgn="t"/>
                      <a:r>
                        <a:rPr lang="en-US" dirty="0">
                          <a:effectLst/>
                        </a:rPr>
                        <a:t>SVM</a:t>
                      </a:r>
                    </a:p>
                  </a:txBody>
                  <a:tcPr marL="57150" marR="57150" marT="57150" marB="57150"/>
                </a:tc>
                <a:tc>
                  <a:txBody>
                    <a:bodyPr/>
                    <a:lstStyle/>
                    <a:p>
                      <a:pPr algn="ctr" fontAlgn="t"/>
                      <a:r>
                        <a:rPr lang="en-US" dirty="0">
                          <a:effectLst/>
                        </a:rPr>
                        <a:t>RF</a:t>
                      </a:r>
                    </a:p>
                  </a:txBody>
                  <a:tcPr marL="57150" marR="57150" marT="57150" marB="57150"/>
                </a:tc>
                <a:extLst>
                  <a:ext uri="{0D108BD9-81ED-4DB2-BD59-A6C34878D82A}">
                    <a16:rowId xmlns:a16="http://schemas.microsoft.com/office/drawing/2014/main" val="439725078"/>
                  </a:ext>
                </a:extLst>
              </a:tr>
              <a:tr h="370840">
                <a:tc>
                  <a:txBody>
                    <a:bodyPr/>
                    <a:lstStyle/>
                    <a:p>
                      <a:pPr algn="l" fontAlgn="t"/>
                      <a:r>
                        <a:rPr lang="en-US" b="1">
                          <a:effectLst/>
                        </a:rPr>
                        <a:t>Balanced accuracy (%)</a:t>
                      </a:r>
                      <a:endParaRPr lang="en-US">
                        <a:effectLst/>
                      </a:endParaRPr>
                    </a:p>
                  </a:txBody>
                  <a:tcPr marL="57150" marR="57150" marT="57150" marB="57150"/>
                </a:tc>
                <a:tc>
                  <a:txBody>
                    <a:bodyPr/>
                    <a:lstStyle/>
                    <a:p>
                      <a:pPr algn="ctr" fontAlgn="t"/>
                      <a:r>
                        <a:rPr lang="en-US" altLang="ko-KR">
                          <a:effectLst/>
                        </a:rPr>
                        <a:t>70.2</a:t>
                      </a:r>
                    </a:p>
                  </a:txBody>
                  <a:tcPr marL="57150" marR="57150" marT="57150" marB="57150"/>
                </a:tc>
                <a:tc>
                  <a:txBody>
                    <a:bodyPr/>
                    <a:lstStyle/>
                    <a:p>
                      <a:pPr algn="ctr" fontAlgn="t"/>
                      <a:r>
                        <a:rPr lang="en-US" altLang="ko-KR" dirty="0">
                          <a:effectLst/>
                        </a:rPr>
                        <a:t>74.1</a:t>
                      </a:r>
                    </a:p>
                  </a:txBody>
                  <a:tcPr marL="57150" marR="57150" marT="57150" marB="57150"/>
                </a:tc>
                <a:tc>
                  <a:txBody>
                    <a:bodyPr/>
                    <a:lstStyle/>
                    <a:p>
                      <a:pPr algn="ctr" fontAlgn="t"/>
                      <a:r>
                        <a:rPr lang="en-US" altLang="ko-KR" dirty="0">
                          <a:effectLst/>
                        </a:rPr>
                        <a:t>81.6</a:t>
                      </a:r>
                    </a:p>
                  </a:txBody>
                  <a:tcPr marL="57150" marR="57150" marT="57150" marB="57150"/>
                </a:tc>
                <a:tc>
                  <a:txBody>
                    <a:bodyPr/>
                    <a:lstStyle/>
                    <a:p>
                      <a:pPr algn="ctr" fontAlgn="t"/>
                      <a:r>
                        <a:rPr lang="en-US" altLang="ko-KR" b="1">
                          <a:effectLst/>
                        </a:rPr>
                        <a:t>87.8</a:t>
                      </a:r>
                      <a:endParaRPr lang="ko-KR" altLang="en-US">
                        <a:effectLst/>
                      </a:endParaRPr>
                    </a:p>
                  </a:txBody>
                  <a:tcPr marL="57150" marR="57150" marT="57150" marB="57150"/>
                </a:tc>
                <a:extLst>
                  <a:ext uri="{0D108BD9-81ED-4DB2-BD59-A6C34878D82A}">
                    <a16:rowId xmlns:a16="http://schemas.microsoft.com/office/drawing/2014/main" val="154273289"/>
                  </a:ext>
                </a:extLst>
              </a:tr>
              <a:tr h="370840">
                <a:tc>
                  <a:txBody>
                    <a:bodyPr/>
                    <a:lstStyle/>
                    <a:p>
                      <a:pPr algn="l" fontAlgn="t"/>
                      <a:r>
                        <a:rPr lang="en-US" b="1">
                          <a:effectLst/>
                        </a:rPr>
                        <a:t>Sensitivity (%)</a:t>
                      </a:r>
                      <a:endParaRPr lang="en-US">
                        <a:effectLst/>
                      </a:endParaRPr>
                    </a:p>
                  </a:txBody>
                  <a:tcPr marL="57150" marR="57150" marT="57150" marB="57150"/>
                </a:tc>
                <a:tc>
                  <a:txBody>
                    <a:bodyPr/>
                    <a:lstStyle/>
                    <a:p>
                      <a:pPr algn="ctr" fontAlgn="t"/>
                      <a:r>
                        <a:rPr lang="en-US" altLang="ko-KR">
                          <a:effectLst/>
                        </a:rPr>
                        <a:t>62.0</a:t>
                      </a:r>
                    </a:p>
                  </a:txBody>
                  <a:tcPr marL="57150" marR="57150" marT="57150" marB="57150"/>
                </a:tc>
                <a:tc>
                  <a:txBody>
                    <a:bodyPr/>
                    <a:lstStyle/>
                    <a:p>
                      <a:pPr algn="ctr" fontAlgn="t"/>
                      <a:r>
                        <a:rPr lang="en-US" altLang="ko-KR">
                          <a:effectLst/>
                        </a:rPr>
                        <a:t>74.0</a:t>
                      </a:r>
                    </a:p>
                  </a:txBody>
                  <a:tcPr marL="57150" marR="57150" marT="57150" marB="57150"/>
                </a:tc>
                <a:tc>
                  <a:txBody>
                    <a:bodyPr/>
                    <a:lstStyle/>
                    <a:p>
                      <a:pPr algn="ctr" fontAlgn="t"/>
                      <a:r>
                        <a:rPr lang="en-US" altLang="ko-KR" dirty="0">
                          <a:effectLst/>
                        </a:rPr>
                        <a:t>78.7</a:t>
                      </a:r>
                    </a:p>
                  </a:txBody>
                  <a:tcPr marL="57150" marR="57150" marT="57150" marB="57150"/>
                </a:tc>
                <a:tc>
                  <a:txBody>
                    <a:bodyPr/>
                    <a:lstStyle/>
                    <a:p>
                      <a:pPr algn="ctr" fontAlgn="t"/>
                      <a:r>
                        <a:rPr lang="en-US" altLang="ko-KR" b="1" dirty="0">
                          <a:effectLst/>
                        </a:rPr>
                        <a:t>89.4</a:t>
                      </a:r>
                      <a:endParaRPr lang="ko-KR" altLang="en-US" dirty="0">
                        <a:effectLst/>
                      </a:endParaRPr>
                    </a:p>
                  </a:txBody>
                  <a:tcPr marL="57150" marR="57150" marT="57150" marB="57150"/>
                </a:tc>
                <a:extLst>
                  <a:ext uri="{0D108BD9-81ED-4DB2-BD59-A6C34878D82A}">
                    <a16:rowId xmlns:a16="http://schemas.microsoft.com/office/drawing/2014/main" val="487528156"/>
                  </a:ext>
                </a:extLst>
              </a:tr>
              <a:tr h="370840">
                <a:tc>
                  <a:txBody>
                    <a:bodyPr/>
                    <a:lstStyle/>
                    <a:p>
                      <a:pPr algn="l" fontAlgn="t"/>
                      <a:r>
                        <a:rPr lang="en-US" b="1">
                          <a:effectLst/>
                        </a:rPr>
                        <a:t>Specificity (%)</a:t>
                      </a:r>
                      <a:endParaRPr lang="en-US">
                        <a:effectLst/>
                      </a:endParaRPr>
                    </a:p>
                  </a:txBody>
                  <a:tcPr marL="57150" marR="57150" marT="57150" marB="57150"/>
                </a:tc>
                <a:tc>
                  <a:txBody>
                    <a:bodyPr/>
                    <a:lstStyle/>
                    <a:p>
                      <a:pPr algn="ctr" fontAlgn="t"/>
                      <a:r>
                        <a:rPr lang="en-US" altLang="ko-KR">
                          <a:effectLst/>
                        </a:rPr>
                        <a:t>78.4</a:t>
                      </a:r>
                    </a:p>
                  </a:txBody>
                  <a:tcPr marL="57150" marR="57150" marT="57150" marB="57150"/>
                </a:tc>
                <a:tc>
                  <a:txBody>
                    <a:bodyPr/>
                    <a:lstStyle/>
                    <a:p>
                      <a:pPr algn="ctr" fontAlgn="t"/>
                      <a:r>
                        <a:rPr lang="en-US" altLang="ko-KR">
                          <a:effectLst/>
                        </a:rPr>
                        <a:t>74.2</a:t>
                      </a:r>
                    </a:p>
                  </a:txBody>
                  <a:tcPr marL="57150" marR="57150" marT="57150" marB="57150"/>
                </a:tc>
                <a:tc>
                  <a:txBody>
                    <a:bodyPr/>
                    <a:lstStyle/>
                    <a:p>
                      <a:pPr algn="ctr" fontAlgn="t"/>
                      <a:r>
                        <a:rPr lang="en-US" altLang="ko-KR">
                          <a:effectLst/>
                        </a:rPr>
                        <a:t>84.2</a:t>
                      </a:r>
                    </a:p>
                  </a:txBody>
                  <a:tcPr marL="57150" marR="57150" marT="57150" marB="57150"/>
                </a:tc>
                <a:tc>
                  <a:txBody>
                    <a:bodyPr/>
                    <a:lstStyle/>
                    <a:p>
                      <a:pPr algn="ctr" fontAlgn="t"/>
                      <a:r>
                        <a:rPr lang="en-US" altLang="ko-KR" b="1" dirty="0">
                          <a:effectLst/>
                        </a:rPr>
                        <a:t>85.9</a:t>
                      </a:r>
                      <a:endParaRPr lang="ko-KR" altLang="en-US" dirty="0">
                        <a:effectLst/>
                      </a:endParaRPr>
                    </a:p>
                  </a:txBody>
                  <a:tcPr marL="57150" marR="57150" marT="57150" marB="57150"/>
                </a:tc>
                <a:extLst>
                  <a:ext uri="{0D108BD9-81ED-4DB2-BD59-A6C34878D82A}">
                    <a16:rowId xmlns:a16="http://schemas.microsoft.com/office/drawing/2014/main" val="1040620390"/>
                  </a:ext>
                </a:extLst>
              </a:tr>
            </a:tbl>
          </a:graphicData>
        </a:graphic>
      </p:graphicFrame>
    </p:spTree>
    <p:extLst>
      <p:ext uri="{BB962C8B-B14F-4D97-AF65-F5344CB8AC3E}">
        <p14:creationId xmlns:p14="http://schemas.microsoft.com/office/powerpoint/2010/main" val="33089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1155700"/>
            <a:ext cx="9143999"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ym typeface="Wingdings" panose="05000000000000000000" pitchFamily="2" charset="2"/>
              </a:rPr>
              <a:t>Fine-tuned whole dataset (Not </a:t>
            </a:r>
            <a:r>
              <a:rPr lang="en-US" altLang="ko-KR" sz="2000" dirty="0" err="1" smtClean="0">
                <a:sym typeface="Wingdings" panose="05000000000000000000" pitchFamily="2" charset="2"/>
              </a:rPr>
              <a:t>splitted</a:t>
            </a:r>
            <a:r>
              <a:rPr lang="en-US" altLang="ko-KR" sz="2000" dirty="0" smtClean="0">
                <a:sym typeface="Wingdings" panose="05000000000000000000" pitchFamily="2" charset="2"/>
              </a:rPr>
              <a:t>) and evaluated the performance in external test sets.</a:t>
            </a:r>
          </a:p>
          <a:p>
            <a:pPr marL="342900" indent="-342900">
              <a:buFont typeface="Arial" panose="020B0604020202020204" pitchFamily="34" charset="0"/>
              <a:buChar char="•"/>
            </a:pPr>
            <a:endParaRPr lang="en-US" altLang="ko-KR" sz="2000" b="1" dirty="0">
              <a:sym typeface="Wingdings" panose="05000000000000000000" pitchFamily="2" charset="2"/>
            </a:endParaRPr>
          </a:p>
          <a:p>
            <a:pPr marL="342900" indent="-342900">
              <a:buFont typeface="Arial" panose="020B0604020202020204" pitchFamily="34" charset="0"/>
              <a:buChar char="•"/>
            </a:pPr>
            <a:endParaRPr lang="en-US" altLang="ko-KR" sz="2000" b="1" dirty="0">
              <a:sym typeface="Wingdings" panose="05000000000000000000" pitchFamily="2" charset="2"/>
            </a:endParaRPr>
          </a:p>
          <a:p>
            <a:pPr marL="457200" indent="-457200">
              <a:buFont typeface="+mj-lt"/>
              <a:buAutoNum type="arabicPeriod"/>
            </a:pPr>
            <a:r>
              <a:rPr lang="en-US" altLang="ko-KR" sz="2000" b="1" dirty="0" smtClean="0">
                <a:sym typeface="Wingdings" panose="05000000000000000000" pitchFamily="2" charset="2"/>
              </a:rPr>
              <a:t>External </a:t>
            </a:r>
            <a:r>
              <a:rPr lang="en-US" altLang="ko-KR" sz="2000" b="1" dirty="0">
                <a:sym typeface="Wingdings" panose="05000000000000000000" pitchFamily="2" charset="2"/>
              </a:rPr>
              <a:t>set </a:t>
            </a:r>
            <a:r>
              <a:rPr lang="en-US" altLang="ko-KR" sz="2000" b="1" dirty="0" smtClean="0">
                <a:sym typeface="Wingdings" panose="05000000000000000000" pitchFamily="2" charset="2"/>
              </a:rPr>
              <a:t>1 </a:t>
            </a:r>
            <a:r>
              <a:rPr lang="en-US" altLang="ko-KR" sz="2000" b="1" dirty="0">
                <a:sym typeface="Wingdings" panose="05000000000000000000" pitchFamily="2" charset="2"/>
              </a:rPr>
              <a:t>(</a:t>
            </a:r>
            <a:r>
              <a:rPr lang="en-US" altLang="ko-KR" sz="2000" b="1" dirty="0" err="1">
                <a:sym typeface="Wingdings" panose="05000000000000000000" pitchFamily="2" charset="2"/>
              </a:rPr>
              <a:t>DeepHIT</a:t>
            </a:r>
            <a:r>
              <a:rPr lang="en-US" altLang="ko-KR" sz="2000" b="1" dirty="0">
                <a:sym typeface="Wingdings" panose="05000000000000000000" pitchFamily="2" charset="2"/>
              </a:rPr>
              <a:t> set)   P:N = </a:t>
            </a:r>
            <a:r>
              <a:rPr lang="en-US" altLang="ko-KR" sz="2000" b="1" dirty="0" smtClean="0">
                <a:sym typeface="Wingdings" panose="05000000000000000000" pitchFamily="2" charset="2"/>
              </a:rPr>
              <a:t>30:14</a:t>
            </a: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1894938324"/>
              </p:ext>
            </p:extLst>
          </p:nvPr>
        </p:nvGraphicFramePr>
        <p:xfrm>
          <a:off x="1380490" y="2982595"/>
          <a:ext cx="6473191" cy="1685290"/>
        </p:xfrm>
        <a:graphic>
          <a:graphicData uri="http://schemas.openxmlformats.org/drawingml/2006/table">
            <a:tbl>
              <a:tblPr>
                <a:tableStyleId>{5940675A-B579-460E-94D1-54222C63F5DA}</a:tableStyleId>
              </a:tblPr>
              <a:tblGrid>
                <a:gridCol w="2448803">
                  <a:extLst>
                    <a:ext uri="{9D8B030D-6E8A-4147-A177-3AD203B41FA5}">
                      <a16:colId xmlns:a16="http://schemas.microsoft.com/office/drawing/2014/main" val="4048623453"/>
                    </a:ext>
                  </a:extLst>
                </a:gridCol>
                <a:gridCol w="1006097">
                  <a:extLst>
                    <a:ext uri="{9D8B030D-6E8A-4147-A177-3AD203B41FA5}">
                      <a16:colId xmlns:a16="http://schemas.microsoft.com/office/drawing/2014/main" val="1328299361"/>
                    </a:ext>
                  </a:extLst>
                </a:gridCol>
                <a:gridCol w="1006097">
                  <a:extLst>
                    <a:ext uri="{9D8B030D-6E8A-4147-A177-3AD203B41FA5}">
                      <a16:colId xmlns:a16="http://schemas.microsoft.com/office/drawing/2014/main" val="3318486582"/>
                    </a:ext>
                  </a:extLst>
                </a:gridCol>
                <a:gridCol w="1006097">
                  <a:extLst>
                    <a:ext uri="{9D8B030D-6E8A-4147-A177-3AD203B41FA5}">
                      <a16:colId xmlns:a16="http://schemas.microsoft.com/office/drawing/2014/main" val="4013305426"/>
                    </a:ext>
                  </a:extLst>
                </a:gridCol>
                <a:gridCol w="1006097">
                  <a:extLst>
                    <a:ext uri="{9D8B030D-6E8A-4147-A177-3AD203B41FA5}">
                      <a16:colId xmlns:a16="http://schemas.microsoft.com/office/drawing/2014/main" val="1541521851"/>
                    </a:ext>
                  </a:extLst>
                </a:gridCol>
              </a:tblGrid>
              <a:tr h="337058">
                <a:tc>
                  <a:txBody>
                    <a:bodyPr/>
                    <a:lstStyle/>
                    <a:p>
                      <a:pPr algn="ctr" fontAlgn="ctr"/>
                      <a:r>
                        <a:rPr lang="en-US" sz="1600" u="none" strike="noStrike" dirty="0">
                          <a:effectLst/>
                        </a:rPr>
                        <a:t>Model</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Precision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Recall</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Accuracy</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F1</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42028027"/>
                  </a:ext>
                </a:extLst>
              </a:tr>
              <a:tr h="337058">
                <a:tc>
                  <a:txBody>
                    <a:bodyPr/>
                    <a:lstStyle/>
                    <a:p>
                      <a:pPr algn="l" fontAlgn="ctr"/>
                      <a:r>
                        <a:rPr lang="en-US" sz="1600" u="none" strike="noStrike" dirty="0" err="1" smtClean="0">
                          <a:effectLst/>
                          <a:latin typeface="+mn-lt"/>
                        </a:rPr>
                        <a:t>Pred-hERG</a:t>
                      </a:r>
                      <a:r>
                        <a:rPr lang="en-US" sz="1600" u="none" strike="noStrike" dirty="0" smtClean="0">
                          <a:effectLst/>
                          <a:latin typeface="+mn-lt"/>
                        </a:rPr>
                        <a:t> (2015)</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0.7742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0.7045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0.7869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81672256"/>
                  </a:ext>
                </a:extLst>
              </a:tr>
              <a:tr h="33705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0.773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29683792"/>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err="1" smtClean="0">
                          <a:effectLst/>
                        </a:rPr>
                        <a:t>Exp</a:t>
                      </a:r>
                      <a:r>
                        <a:rPr lang="en-US" sz="1600" u="none" strike="noStrike" dirty="0" smtClean="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0.8636</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693858714"/>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smtClean="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a:effectLst/>
                        </a:rPr>
                        <a:t>0.9259</a:t>
                      </a:r>
                      <a:endParaRPr lang="en-US" altLang="ko-KR" sz="1600" b="1"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0.8333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0.8409</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0.8772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470542579"/>
                  </a:ext>
                </a:extLst>
              </a:tr>
            </a:tbl>
          </a:graphicData>
        </a:graphic>
      </p:graphicFrame>
      <p:sp>
        <p:nvSpPr>
          <p:cNvPr id="6" name="슬라이드 번호 개체 틀 5"/>
          <p:cNvSpPr>
            <a:spLocks noGrp="1"/>
          </p:cNvSpPr>
          <p:nvPr>
            <p:ph type="sldNum" sz="quarter" idx="12"/>
          </p:nvPr>
        </p:nvSpPr>
        <p:spPr/>
        <p:txBody>
          <a:bodyPr/>
          <a:lstStyle/>
          <a:p>
            <a:fld id="{904D251B-C949-4215-B7F2-EBF592B9FCF5}" type="slidenum">
              <a:rPr lang="ko-KR" altLang="en-US" smtClean="0"/>
              <a:pPr/>
              <a:t>60</a:t>
            </a:fld>
            <a:r>
              <a:rPr lang="en-US" altLang="ko-KR" smtClean="0"/>
              <a:t>/26</a:t>
            </a:r>
            <a:endParaRPr lang="ko-KR" altLang="en-US" dirty="0"/>
          </a:p>
        </p:txBody>
      </p:sp>
    </p:spTree>
    <p:extLst>
      <p:ext uri="{BB962C8B-B14F-4D97-AF65-F5344CB8AC3E}">
        <p14:creationId xmlns:p14="http://schemas.microsoft.com/office/powerpoint/2010/main" val="6993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190501" y="1104900"/>
            <a:ext cx="8534400" cy="4093428"/>
          </a:xfrm>
          <a:prstGeom prst="rect">
            <a:avLst/>
          </a:prstGeom>
          <a:noFill/>
        </p:spPr>
        <p:txBody>
          <a:bodyPr wrap="square" rtlCol="0">
            <a:spAutoFit/>
          </a:bodyPr>
          <a:lstStyle/>
          <a:p>
            <a:r>
              <a:rPr lang="en-US" altLang="ko-KR" sz="2000" b="1" dirty="0" smtClean="0">
                <a:sym typeface="Wingdings" panose="05000000000000000000" pitchFamily="2" charset="2"/>
              </a:rPr>
              <a:t>2.    External set 2 (</a:t>
            </a:r>
            <a:r>
              <a:rPr lang="en-US" altLang="ko-KR" sz="2000" b="1" dirty="0" err="1" smtClean="0">
                <a:sym typeface="Wingdings" panose="05000000000000000000" pitchFamily="2" charset="2"/>
              </a:rPr>
              <a:t>Siramshetty</a:t>
            </a:r>
            <a:r>
              <a:rPr lang="en-US" altLang="ko-KR" sz="2000" b="1" dirty="0" smtClean="0">
                <a:sym typeface="Wingdings" panose="05000000000000000000" pitchFamily="2" charset="2"/>
              </a:rPr>
              <a:t> 2020, FDA drugs)</a:t>
            </a:r>
          </a:p>
          <a:p>
            <a:endParaRPr lang="en-US" altLang="ko-KR" sz="2000" b="1" dirty="0" smtClean="0">
              <a:sym typeface="Wingdings" panose="05000000000000000000" pitchFamily="2" charset="2"/>
            </a:endParaRPr>
          </a:p>
          <a:p>
            <a:r>
              <a:rPr lang="en-US" altLang="ko-KR" sz="2000" b="1" dirty="0" smtClean="0">
                <a:sym typeface="Wingdings" panose="05000000000000000000" pitchFamily="2" charset="2"/>
              </a:rPr>
              <a:t>                                                          1uM  P:N = 15:161</a:t>
            </a:r>
          </a:p>
          <a:p>
            <a:endParaRPr lang="en-US" altLang="ko-KR" sz="2000" b="1" dirty="0" smtClean="0"/>
          </a:p>
          <a:p>
            <a:endParaRPr lang="en-US" altLang="ko-KR" sz="2000" b="1" dirty="0"/>
          </a:p>
          <a:p>
            <a:endParaRPr lang="en-US" altLang="ko-KR" sz="2000" b="1" dirty="0" smtClean="0"/>
          </a:p>
          <a:p>
            <a:endParaRPr lang="en-US" altLang="ko-KR" sz="2000" b="1" dirty="0" smtClean="0"/>
          </a:p>
          <a:p>
            <a:endParaRPr lang="en-US" altLang="ko-KR" sz="2000" b="1" dirty="0"/>
          </a:p>
          <a:p>
            <a:endParaRPr lang="en-US" altLang="ko-KR" sz="2000" b="1" dirty="0"/>
          </a:p>
          <a:p>
            <a:endParaRPr lang="en-US" altLang="ko-KR" sz="2000" b="1" dirty="0"/>
          </a:p>
          <a:p>
            <a:r>
              <a:rPr lang="en-US" altLang="ko-KR" sz="2000" b="1" dirty="0" smtClean="0">
                <a:sym typeface="Wingdings" panose="05000000000000000000" pitchFamily="2" charset="2"/>
              </a:rPr>
              <a:t>                                                         10uM </a:t>
            </a:r>
            <a:r>
              <a:rPr lang="en-US" altLang="ko-KR" sz="2000" b="1" dirty="0">
                <a:sym typeface="Wingdings" panose="05000000000000000000" pitchFamily="2" charset="2"/>
              </a:rPr>
              <a:t> P:N = 46:130</a:t>
            </a:r>
          </a:p>
          <a:p>
            <a:endParaRPr lang="en-US" altLang="ko-KR" sz="2000" b="1" dirty="0" smtClean="0"/>
          </a:p>
          <a:p>
            <a:endParaRPr lang="en-US" altLang="ko-KR" sz="2000" dirty="0" smtClean="0"/>
          </a:p>
        </p:txBody>
      </p:sp>
      <p:graphicFrame>
        <p:nvGraphicFramePr>
          <p:cNvPr id="7" name="표 6"/>
          <p:cNvGraphicFramePr>
            <a:graphicFrameLocks noGrp="1"/>
          </p:cNvGraphicFramePr>
          <p:nvPr>
            <p:extLst>
              <p:ext uri="{D42A27DB-BD31-4B8C-83A1-F6EECF244321}">
                <p14:modId xmlns:p14="http://schemas.microsoft.com/office/powerpoint/2010/main" val="2984112630"/>
              </p:ext>
            </p:extLst>
          </p:nvPr>
        </p:nvGraphicFramePr>
        <p:xfrm>
          <a:off x="1648460" y="2096703"/>
          <a:ext cx="5981701" cy="1518550"/>
        </p:xfrm>
        <a:graphic>
          <a:graphicData uri="http://schemas.openxmlformats.org/drawingml/2006/table">
            <a:tbl>
              <a:tblPr>
                <a:tableStyleId>{5940675A-B579-460E-94D1-54222C63F5DA}</a:tableStyleId>
              </a:tblPr>
              <a:tblGrid>
                <a:gridCol w="2351584">
                  <a:extLst>
                    <a:ext uri="{9D8B030D-6E8A-4147-A177-3AD203B41FA5}">
                      <a16:colId xmlns:a16="http://schemas.microsoft.com/office/drawing/2014/main" val="2240204633"/>
                    </a:ext>
                  </a:extLst>
                </a:gridCol>
                <a:gridCol w="1210039">
                  <a:extLst>
                    <a:ext uri="{9D8B030D-6E8A-4147-A177-3AD203B41FA5}">
                      <a16:colId xmlns:a16="http://schemas.microsoft.com/office/drawing/2014/main" val="314839940"/>
                    </a:ext>
                  </a:extLst>
                </a:gridCol>
                <a:gridCol w="1210039">
                  <a:extLst>
                    <a:ext uri="{9D8B030D-6E8A-4147-A177-3AD203B41FA5}">
                      <a16:colId xmlns:a16="http://schemas.microsoft.com/office/drawing/2014/main" val="729973405"/>
                    </a:ext>
                  </a:extLst>
                </a:gridCol>
                <a:gridCol w="1210039">
                  <a:extLst>
                    <a:ext uri="{9D8B030D-6E8A-4147-A177-3AD203B41FA5}">
                      <a16:colId xmlns:a16="http://schemas.microsoft.com/office/drawing/2014/main" val="2397984931"/>
                    </a:ext>
                  </a:extLst>
                </a:gridCol>
              </a:tblGrid>
              <a:tr h="236589">
                <a:tc>
                  <a:txBody>
                    <a:bodyPr/>
                    <a:lstStyle/>
                    <a:p>
                      <a:pPr algn="ctr" fontAlgn="ctr"/>
                      <a:r>
                        <a:rPr lang="en-US" sz="1600" u="none" strike="noStrike">
                          <a:effectLst/>
                        </a:rPr>
                        <a:t>1uM</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Sen</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Spc</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BAC</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47078376"/>
                  </a:ext>
                </a:extLst>
              </a:tr>
              <a:tr h="253418">
                <a:tc>
                  <a:txBody>
                    <a:bodyPr/>
                    <a:lstStyle/>
                    <a:p>
                      <a:pPr algn="l" fontAlgn="ctr"/>
                      <a:r>
                        <a:rPr lang="en-US" sz="1600" b="0" i="0" u="none" strike="noStrike" dirty="0" err="1" smtClean="0">
                          <a:solidFill>
                            <a:schemeClr val="tx1"/>
                          </a:solidFill>
                          <a:effectLst/>
                          <a:latin typeface="+mn-lt"/>
                          <a:ea typeface="+mn-ea"/>
                        </a:rPr>
                        <a:t>Pred-hERG</a:t>
                      </a:r>
                      <a:r>
                        <a:rPr lang="en-US" sz="1600" b="0" i="0" u="none" strike="noStrike" dirty="0" smtClean="0">
                          <a:solidFill>
                            <a:schemeClr val="tx1"/>
                          </a:solidFill>
                          <a:effectLst/>
                          <a:latin typeface="+mn-lt"/>
                          <a:ea typeface="+mn-ea"/>
                        </a:rPr>
                        <a:t> (2015)</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0.8667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0.472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0.6694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56157668"/>
                  </a:ext>
                </a:extLst>
              </a:tr>
              <a:tr h="25341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0.7333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0.6481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0.6907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90586007"/>
                  </a:ext>
                </a:extLst>
              </a:tr>
              <a:tr h="253418">
                <a:tc>
                  <a:txBody>
                    <a:bodyPr/>
                    <a:lstStyle/>
                    <a:p>
                      <a:pPr algn="l" fontAlgn="ctr"/>
                      <a:r>
                        <a:rPr lang="en-US" sz="1600" u="none" strike="noStrike" dirty="0" err="1">
                          <a:effectLst/>
                        </a:rPr>
                        <a:t>Siramshetty</a:t>
                      </a:r>
                      <a:r>
                        <a:rPr lang="en-US" sz="1600" u="none" strike="noStrike" dirty="0">
                          <a:effectLst/>
                        </a:rPr>
                        <a:t>(2020)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0.78</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037731347"/>
                  </a:ext>
                </a:extLst>
              </a:tr>
              <a:tr h="253418">
                <a:tc>
                  <a:txBody>
                    <a:bodyPr/>
                    <a:lstStyle/>
                    <a:p>
                      <a:pPr algn="l" fontAlgn="ctr"/>
                      <a:r>
                        <a:rPr lang="en-US" sz="1600" b="0" u="none" strike="noStrike" dirty="0" smtClean="0">
                          <a:effectLst/>
                        </a:rPr>
                        <a:t>Proposed (</a:t>
                      </a:r>
                      <a:r>
                        <a:rPr lang="en-US" sz="1600" b="0" u="none" strike="noStrike" dirty="0" err="1">
                          <a:effectLst/>
                        </a:rPr>
                        <a:t>Exp</a:t>
                      </a:r>
                      <a:r>
                        <a:rPr lang="en-US" sz="1600" b="0" u="none" strike="noStrike" dirty="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latin typeface="+mn-lt"/>
                        </a:rPr>
                        <a:t>0.6832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0.8082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84530472"/>
                  </a:ext>
                </a:extLst>
              </a:tr>
              <a:tr h="253418">
                <a:tc>
                  <a:txBody>
                    <a:bodyPr/>
                    <a:lstStyle/>
                    <a:p>
                      <a:pPr algn="l" fontAlgn="ctr"/>
                      <a:r>
                        <a:rPr lang="en-US" sz="1600" u="none" strike="noStrike" dirty="0" smtClean="0">
                          <a:effectLst/>
                        </a:rPr>
                        <a:t>Proposed (</a:t>
                      </a:r>
                      <a:r>
                        <a:rPr lang="en-US" sz="1600" u="none" strike="noStrike" dirty="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chemeClr val="tx1"/>
                          </a:solidFill>
                          <a:effectLst/>
                          <a:latin typeface="+mn-lt"/>
                          <a:ea typeface="+mn-ea"/>
                        </a:rPr>
                        <a:t>0.7205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latin typeface="+mn-lt"/>
                        </a:rPr>
                        <a:t>0.8269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498635512"/>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2685853817"/>
              </p:ext>
            </p:extLst>
          </p:nvPr>
        </p:nvGraphicFramePr>
        <p:xfrm>
          <a:off x="1646454" y="4643654"/>
          <a:ext cx="5984239" cy="1717038"/>
        </p:xfrm>
        <a:graphic>
          <a:graphicData uri="http://schemas.openxmlformats.org/drawingml/2006/table">
            <a:tbl>
              <a:tblPr>
                <a:tableStyleId>{5940675A-B579-460E-94D1-54222C63F5DA}</a:tableStyleId>
              </a:tblPr>
              <a:tblGrid>
                <a:gridCol w="2352583">
                  <a:extLst>
                    <a:ext uri="{9D8B030D-6E8A-4147-A177-3AD203B41FA5}">
                      <a16:colId xmlns:a16="http://schemas.microsoft.com/office/drawing/2014/main" val="2627546452"/>
                    </a:ext>
                  </a:extLst>
                </a:gridCol>
                <a:gridCol w="1210552">
                  <a:extLst>
                    <a:ext uri="{9D8B030D-6E8A-4147-A177-3AD203B41FA5}">
                      <a16:colId xmlns:a16="http://schemas.microsoft.com/office/drawing/2014/main" val="438203283"/>
                    </a:ext>
                  </a:extLst>
                </a:gridCol>
                <a:gridCol w="1210552">
                  <a:extLst>
                    <a:ext uri="{9D8B030D-6E8A-4147-A177-3AD203B41FA5}">
                      <a16:colId xmlns:a16="http://schemas.microsoft.com/office/drawing/2014/main" val="3271108976"/>
                    </a:ext>
                  </a:extLst>
                </a:gridCol>
                <a:gridCol w="1210552">
                  <a:extLst>
                    <a:ext uri="{9D8B030D-6E8A-4147-A177-3AD203B41FA5}">
                      <a16:colId xmlns:a16="http://schemas.microsoft.com/office/drawing/2014/main" val="4073762561"/>
                    </a:ext>
                  </a:extLst>
                </a:gridCol>
              </a:tblGrid>
              <a:tr h="286173">
                <a:tc>
                  <a:txBody>
                    <a:bodyPr/>
                    <a:lstStyle/>
                    <a:p>
                      <a:pPr algn="ctr" fontAlgn="ctr"/>
                      <a:r>
                        <a:rPr lang="en-US" sz="1600" u="none" strike="noStrike" dirty="0">
                          <a:effectLst/>
                          <a:latin typeface="+mn-lt"/>
                        </a:rPr>
                        <a:t>10uM</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Sen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err="1">
                          <a:effectLst/>
                          <a:latin typeface="+mn-lt"/>
                        </a:rPr>
                        <a:t>Spc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BAC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70158015"/>
                  </a:ext>
                </a:extLst>
              </a:tr>
              <a:tr h="286173">
                <a:tc>
                  <a:txBody>
                    <a:bodyPr/>
                    <a:lstStyle/>
                    <a:p>
                      <a:pPr algn="l" fontAlgn="ctr"/>
                      <a:r>
                        <a:rPr lang="en-US" altLang="ko-KR" sz="1600" b="0" i="0" u="none" strike="noStrike" dirty="0" err="1" smtClean="0">
                          <a:solidFill>
                            <a:schemeClr val="tx1"/>
                          </a:solidFill>
                          <a:effectLst/>
                          <a:latin typeface="+mn-lt"/>
                          <a:ea typeface="+mn-ea"/>
                        </a:rPr>
                        <a:t>Pred-Herg</a:t>
                      </a:r>
                      <a:r>
                        <a:rPr lang="en-US" altLang="ko-KR" sz="1600" b="0" i="0" u="none" strike="noStrike" dirty="0" smtClean="0">
                          <a:solidFill>
                            <a:schemeClr val="tx1"/>
                          </a:solidFill>
                          <a:effectLst/>
                          <a:latin typeface="+mn-lt"/>
                          <a:ea typeface="+mn-ea"/>
                        </a:rPr>
                        <a:t> (2015)</a:t>
                      </a:r>
                      <a:endParaRPr lang="en-US" altLang="ko-KR" sz="1600" b="0" i="0" u="none" strike="noStrike" dirty="0">
                        <a:solidFill>
                          <a:srgbClr val="000000"/>
                        </a:solidFill>
                        <a:effectLst/>
                        <a:latin typeface="+mn-lt"/>
                        <a:ea typeface="+mn-ea"/>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0.8043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0.5308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0.6676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46479890"/>
                  </a:ext>
                </a:extLst>
              </a:tr>
              <a:tr h="286173">
                <a:tc>
                  <a:txBody>
                    <a:bodyPr/>
                    <a:lstStyle/>
                    <a:p>
                      <a:pPr algn="l" fontAlgn="ctr"/>
                      <a:r>
                        <a:rPr lang="en-US" sz="1600" u="none" strike="noStrike" dirty="0" err="1" smtClean="0">
                          <a:effectLst/>
                          <a:latin typeface="+mn-lt"/>
                        </a:rPr>
                        <a:t>DeepHIT</a:t>
                      </a:r>
                      <a:r>
                        <a:rPr lang="en-US" sz="1600" u="none" strike="noStrike" dirty="0" smtClean="0">
                          <a:effectLst/>
                          <a:latin typeface="+mn-lt"/>
                        </a:rPr>
                        <a:t> (2020)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0.6087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0.6947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0.6517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4040569"/>
                  </a:ext>
                </a:extLst>
              </a:tr>
              <a:tr h="286173">
                <a:tc>
                  <a:txBody>
                    <a:bodyPr/>
                    <a:lstStyle/>
                    <a:p>
                      <a:pPr algn="l" fontAlgn="ctr"/>
                      <a:r>
                        <a:rPr lang="en-US" sz="1600" u="none" strike="noStrike" dirty="0" err="1">
                          <a:effectLst/>
                          <a:latin typeface="+mn-lt"/>
                        </a:rPr>
                        <a:t>Siramshetty</a:t>
                      </a:r>
                      <a:r>
                        <a:rPr lang="en-US" sz="1600" u="none" strike="noStrike" dirty="0">
                          <a:effectLst/>
                          <a:latin typeface="+mn-lt"/>
                        </a:rPr>
                        <a:t>(2020)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0.44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0.89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84997313"/>
                  </a:ext>
                </a:extLst>
              </a:tr>
              <a:tr h="286173">
                <a:tc>
                  <a:txBody>
                    <a:bodyPr/>
                    <a:lstStyle/>
                    <a:p>
                      <a:pPr algn="l" fontAlgn="ctr"/>
                      <a:r>
                        <a:rPr lang="en-US" sz="1600" b="0" u="none" strike="noStrike" dirty="0" smtClean="0">
                          <a:effectLst/>
                          <a:latin typeface="+mn-lt"/>
                        </a:rPr>
                        <a:t>Proposed (</a:t>
                      </a:r>
                      <a:r>
                        <a:rPr lang="en-US" sz="1600" b="0" u="none" strike="noStrike" dirty="0" err="1">
                          <a:effectLst/>
                          <a:latin typeface="+mn-lt"/>
                        </a:rPr>
                        <a:t>Exp</a:t>
                      </a:r>
                      <a:r>
                        <a:rPr lang="en-US" sz="1600" b="0" u="none" strike="noStrike" dirty="0">
                          <a:effectLst/>
                          <a:latin typeface="+mn-lt"/>
                        </a:rPr>
                        <a: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0.7609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0.7692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0.7651</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5305663"/>
                  </a:ext>
                </a:extLst>
              </a:tr>
              <a:tr h="286173">
                <a:tc>
                  <a:txBody>
                    <a:bodyPr/>
                    <a:lstStyle/>
                    <a:p>
                      <a:pPr algn="l" fontAlgn="ctr"/>
                      <a:r>
                        <a:rPr lang="en-US" sz="1600" u="none" strike="noStrike" dirty="0" smtClean="0">
                          <a:effectLst/>
                          <a:latin typeface="+mn-lt"/>
                        </a:rPr>
                        <a:t>Proposed (</a:t>
                      </a:r>
                      <a:r>
                        <a:rPr lang="en-US" sz="1600" u="none" strike="noStrike" dirty="0">
                          <a:effectLst/>
                          <a:latin typeface="+mn-lt"/>
                        </a:rPr>
                        <a:t>Imp)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0.7174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0.7587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54693591"/>
                  </a:ext>
                </a:extLst>
              </a:tr>
            </a:tbl>
          </a:graphicData>
        </a:graphic>
      </p:graphicFrame>
      <p:sp>
        <p:nvSpPr>
          <p:cNvPr id="5" name="슬라이드 번호 개체 틀 4"/>
          <p:cNvSpPr>
            <a:spLocks noGrp="1"/>
          </p:cNvSpPr>
          <p:nvPr>
            <p:ph type="sldNum" sz="quarter" idx="12"/>
          </p:nvPr>
        </p:nvSpPr>
        <p:spPr/>
        <p:txBody>
          <a:bodyPr/>
          <a:lstStyle/>
          <a:p>
            <a:fld id="{904D251B-C949-4215-B7F2-EBF592B9FCF5}" type="slidenum">
              <a:rPr lang="ko-KR" altLang="en-US" smtClean="0"/>
              <a:pPr/>
              <a:t>61</a:t>
            </a:fld>
            <a:r>
              <a:rPr lang="en-US" altLang="ko-KR" smtClean="0"/>
              <a:t>/26</a:t>
            </a:r>
            <a:endParaRPr lang="ko-KR" altLang="en-US" dirty="0"/>
          </a:p>
        </p:txBody>
      </p:sp>
    </p:spTree>
    <p:extLst>
      <p:ext uri="{BB962C8B-B14F-4D97-AF65-F5344CB8AC3E}">
        <p14:creationId xmlns:p14="http://schemas.microsoft.com/office/powerpoint/2010/main" val="4163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KCB selection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62</a:t>
            </a:fld>
            <a:r>
              <a:rPr lang="en-US" altLang="ko-KR" smtClean="0"/>
              <a:t>/26</a:t>
            </a:r>
            <a:endParaRPr lang="ko-KR" altLang="en-US" dirty="0"/>
          </a:p>
        </p:txBody>
      </p:sp>
      <p:sp>
        <p:nvSpPr>
          <p:cNvPr id="3" name="직사각형 2"/>
          <p:cNvSpPr/>
          <p:nvPr/>
        </p:nvSpPr>
        <p:spPr>
          <a:xfrm>
            <a:off x="52753" y="1250081"/>
            <a:ext cx="8915399" cy="2862322"/>
          </a:xfrm>
          <a:prstGeom prst="rect">
            <a:avLst/>
          </a:prstGeom>
        </p:spPr>
        <p:txBody>
          <a:bodyPr wrap="square">
            <a:spAutoFit/>
          </a:bodyPr>
          <a:lstStyle/>
          <a:p>
            <a:r>
              <a:rPr lang="en-US" altLang="ko-KR" sz="2000" b="1" dirty="0" smtClean="0">
                <a:sym typeface="Wingdings" panose="05000000000000000000" pitchFamily="2" charset="2"/>
              </a:rPr>
              <a:t>Descriptor selection</a:t>
            </a:r>
            <a:endParaRPr lang="en-US" altLang="ko-KR" sz="2000" b="1" dirty="0">
              <a:sym typeface="Wingdings" panose="05000000000000000000" pitchFamily="2" charset="2"/>
            </a:endParaRPr>
          </a:p>
          <a:p>
            <a:pPr lvl="1"/>
            <a:r>
              <a:rPr lang="en-US" altLang="ko-KR" sz="2000" i="1" dirty="0" smtClean="0">
                <a:solidFill>
                  <a:schemeClr val="accent5">
                    <a:lumMod val="50000"/>
                  </a:schemeClr>
                </a:solidFill>
              </a:rPr>
              <a:t>Among </a:t>
            </a:r>
            <a:r>
              <a:rPr lang="en-US" altLang="ko-KR" sz="2000" i="1" dirty="0">
                <a:solidFill>
                  <a:schemeClr val="accent5">
                    <a:lumMod val="50000"/>
                  </a:schemeClr>
                </a:solidFill>
              </a:rPr>
              <a:t>115 </a:t>
            </a:r>
            <a:r>
              <a:rPr lang="en-US" altLang="ko-KR" sz="2000" i="1" dirty="0" err="1">
                <a:solidFill>
                  <a:schemeClr val="accent5">
                    <a:lumMod val="50000"/>
                  </a:schemeClr>
                </a:solidFill>
              </a:rPr>
              <a:t>Rdkit</a:t>
            </a:r>
            <a:r>
              <a:rPr lang="en-US" altLang="ko-KR" sz="2000" i="1" dirty="0">
                <a:solidFill>
                  <a:schemeClr val="accent5">
                    <a:lumMod val="50000"/>
                  </a:schemeClr>
                </a:solidFill>
              </a:rPr>
              <a:t> descriptors,,</a:t>
            </a:r>
          </a:p>
          <a:p>
            <a:pPr marL="914400" lvl="1" indent="-457200">
              <a:buFont typeface="+mj-ea"/>
              <a:buAutoNum type="circleNumDbPlain"/>
            </a:pPr>
            <a:r>
              <a:rPr lang="en-US" altLang="ko-KR" sz="2000" dirty="0">
                <a:solidFill>
                  <a:schemeClr val="accent5">
                    <a:lumMod val="50000"/>
                  </a:schemeClr>
                </a:solidFill>
              </a:rPr>
              <a:t>Conduct MHU test between </a:t>
            </a:r>
            <a:r>
              <a:rPr lang="en-US" altLang="ko-KR" sz="2000" dirty="0" err="1">
                <a:solidFill>
                  <a:schemeClr val="accent5">
                    <a:lumMod val="50000"/>
                  </a:schemeClr>
                </a:solidFill>
              </a:rPr>
              <a:t>hERG</a:t>
            </a:r>
            <a:r>
              <a:rPr lang="en-US" altLang="ko-KR" sz="2000" dirty="0">
                <a:solidFill>
                  <a:schemeClr val="accent5">
                    <a:lumMod val="50000"/>
                  </a:schemeClr>
                </a:solidFill>
              </a:rPr>
              <a:t> positive and </a:t>
            </a:r>
            <a:r>
              <a:rPr lang="en-US" altLang="ko-KR" sz="2000" dirty="0" err="1">
                <a:solidFill>
                  <a:schemeClr val="accent5">
                    <a:lumMod val="50000"/>
                  </a:schemeClr>
                </a:solidFill>
              </a:rPr>
              <a:t>hERG</a:t>
            </a:r>
            <a:r>
              <a:rPr lang="en-US" altLang="ko-KR" sz="2000" dirty="0">
                <a:solidFill>
                  <a:schemeClr val="accent5">
                    <a:lumMod val="50000"/>
                  </a:schemeClr>
                </a:solidFill>
              </a:rPr>
              <a:t> negative and select the descriptors which p-value is less than 0.05.</a:t>
            </a:r>
          </a:p>
          <a:p>
            <a:pPr marL="914400" lvl="1" indent="-457200">
              <a:buFont typeface="+mj-ea"/>
              <a:buAutoNum type="circleNumDbPlain"/>
            </a:pPr>
            <a:r>
              <a:rPr lang="en-US" altLang="ko-KR" sz="2000" dirty="0">
                <a:solidFill>
                  <a:schemeClr val="accent5">
                    <a:lumMod val="50000"/>
                  </a:schemeClr>
                </a:solidFill>
              </a:rPr>
              <a:t>Do Elastic-logistic regression and remove the less important descriptors.</a:t>
            </a:r>
          </a:p>
          <a:p>
            <a:pPr marL="914400" lvl="1" indent="-457200">
              <a:buFont typeface="+mj-ea"/>
              <a:buAutoNum type="circleNumDbPlain"/>
            </a:pPr>
            <a:r>
              <a:rPr lang="en-US" altLang="ko-KR" sz="2000" dirty="0">
                <a:solidFill>
                  <a:schemeClr val="accent5">
                    <a:lumMod val="50000"/>
                  </a:schemeClr>
                </a:solidFill>
              </a:rPr>
              <a:t>Do Random Forest classification and get top </a:t>
            </a:r>
            <a:r>
              <a:rPr lang="en-US" altLang="ko-KR" sz="2000" dirty="0" smtClean="0">
                <a:solidFill>
                  <a:schemeClr val="accent5">
                    <a:lumMod val="50000"/>
                  </a:schemeClr>
                </a:solidFill>
              </a:rPr>
              <a:t>20 </a:t>
            </a:r>
            <a:r>
              <a:rPr lang="en-US" altLang="ko-KR" sz="2000" dirty="0">
                <a:solidFill>
                  <a:schemeClr val="accent5">
                    <a:lumMod val="50000"/>
                  </a:schemeClr>
                </a:solidFill>
              </a:rPr>
              <a:t>descriptors by the variable importance</a:t>
            </a:r>
            <a:r>
              <a:rPr lang="en-US" altLang="ko-KR" sz="2000" dirty="0" smtClean="0">
                <a:solidFill>
                  <a:schemeClr val="accent5">
                    <a:lumMod val="50000"/>
                  </a:schemeClr>
                </a:solidFill>
              </a:rPr>
              <a:t>.</a:t>
            </a:r>
          </a:p>
          <a:p>
            <a:pPr marL="914400" lvl="1" indent="-457200">
              <a:buFont typeface="+mj-ea"/>
              <a:buAutoNum type="circleNumDbPlain"/>
            </a:pPr>
            <a:r>
              <a:rPr lang="en-US" altLang="ko-KR" sz="2000" dirty="0" smtClean="0">
                <a:solidFill>
                  <a:schemeClr val="accent5">
                    <a:lumMod val="50000"/>
                  </a:schemeClr>
                </a:solidFill>
              </a:rPr>
              <a:t>50 times repeat (2~3)</a:t>
            </a:r>
          </a:p>
          <a:p>
            <a:pPr marL="914400" lvl="1" indent="-457200">
              <a:buFont typeface="+mj-ea"/>
              <a:buAutoNum type="circleNumDbPlain"/>
            </a:pPr>
            <a:r>
              <a:rPr lang="en-US" altLang="ko-KR" sz="2000" dirty="0" smtClean="0">
                <a:solidFill>
                  <a:schemeClr val="accent5">
                    <a:lumMod val="50000"/>
                  </a:schemeClr>
                </a:solidFill>
              </a:rPr>
              <a:t>Extract the features that are selected 50 times.</a:t>
            </a:r>
            <a:endParaRPr lang="en-US" altLang="ko-KR" sz="2000" dirty="0">
              <a:solidFill>
                <a:schemeClr val="accent5">
                  <a:lumMod val="50000"/>
                </a:schemeClr>
              </a:solidFill>
            </a:endParaRPr>
          </a:p>
        </p:txBody>
      </p:sp>
      <p:pic>
        <p:nvPicPr>
          <p:cNvPr id="6" name="그림 5"/>
          <p:cNvPicPr>
            <a:picLocks noChangeAspect="1"/>
          </p:cNvPicPr>
          <p:nvPr/>
        </p:nvPicPr>
        <p:blipFill>
          <a:blip r:embed="rId3"/>
          <a:stretch>
            <a:fillRect/>
          </a:stretch>
        </p:blipFill>
        <p:spPr>
          <a:xfrm>
            <a:off x="6574814" y="3253546"/>
            <a:ext cx="1730986" cy="3375853"/>
          </a:xfrm>
          <a:prstGeom prst="rect">
            <a:avLst/>
          </a:prstGeom>
        </p:spPr>
      </p:pic>
    </p:spTree>
    <p:extLst>
      <p:ext uri="{BB962C8B-B14F-4D97-AF65-F5344CB8AC3E}">
        <p14:creationId xmlns:p14="http://schemas.microsoft.com/office/powerpoint/2010/main" val="237831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a:t>
            </a:r>
            <a:r>
              <a:rPr lang="en-US" altLang="ko-KR" dirty="0" smtClean="0"/>
              <a:t>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1164574"/>
            <a:ext cx="9075420" cy="1986399"/>
          </a:xfrm>
        </p:spPr>
        <p:txBody>
          <a:bodyPr>
            <a:normAutofit/>
          </a:bodyPr>
          <a:lstStyle/>
          <a:p>
            <a:r>
              <a:rPr lang="ko-KR" altLang="en-US" sz="2000" dirty="0" smtClean="0">
                <a:ea typeface="나눔바른고딕" panose="020B0603020101020101" pitchFamily="50" charset="-127"/>
                <a:cs typeface="Calibri" panose="020F0502020204030204" pitchFamily="34" charset="0"/>
              </a:rPr>
              <a:t>이를 참고하여 </a:t>
            </a:r>
            <a:r>
              <a:rPr lang="en-US" altLang="ko-KR" sz="2000" dirty="0" smtClean="0">
                <a:ea typeface="나눔바른고딕" panose="020B0603020101020101" pitchFamily="50" charset="-127"/>
                <a:cs typeface="Calibri" panose="020F0502020204030204" pitchFamily="34" charset="0"/>
              </a:rPr>
              <a:t>Parameter</a:t>
            </a:r>
            <a:r>
              <a:rPr lang="ko-KR" altLang="en-US" sz="2000" dirty="0" smtClean="0">
                <a:ea typeface="나눔바른고딕" panose="020B0603020101020101" pitchFamily="50" charset="-127"/>
                <a:cs typeface="Calibri" panose="020F0502020204030204" pitchFamily="34" charset="0"/>
              </a:rPr>
              <a:t>를 설정하였으며</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Random Forest: Tree </a:t>
            </a:r>
            <a:r>
              <a:rPr lang="ko-KR" altLang="en-US" sz="1600" dirty="0" smtClean="0">
                <a:ea typeface="나눔바른고딕" panose="020B0603020101020101" pitchFamily="50" charset="-127"/>
                <a:cs typeface="Calibri" panose="020F0502020204030204" pitchFamily="34" charset="0"/>
              </a:rPr>
              <a:t>개수를 기본값 </a:t>
            </a:r>
            <a:r>
              <a:rPr lang="en-US" altLang="ko-KR" sz="1600" dirty="0" smtClean="0">
                <a:ea typeface="나눔바른고딕" panose="020B0603020101020101" pitchFamily="50" charset="-127"/>
                <a:cs typeface="Calibri" panose="020F0502020204030204" pitchFamily="34" charset="0"/>
              </a:rPr>
              <a:t>100</a:t>
            </a:r>
            <a:r>
              <a:rPr lang="ko-KR" altLang="en-US" sz="1600" dirty="0" smtClean="0">
                <a:ea typeface="나눔바른고딕" panose="020B0603020101020101" pitchFamily="50" charset="-127"/>
                <a:cs typeface="Calibri" panose="020F0502020204030204" pitchFamily="34" charset="0"/>
              </a:rPr>
              <a:t>개에서 </a:t>
            </a:r>
            <a:r>
              <a:rPr lang="en-US" altLang="ko-KR" sz="1600" dirty="0" smtClean="0">
                <a:ea typeface="나눔바른고딕" panose="020B0603020101020101" pitchFamily="50" charset="-127"/>
                <a:cs typeface="Calibri" panose="020F0502020204030204" pitchFamily="34" charset="0"/>
              </a:rPr>
              <a:t>1000</a:t>
            </a:r>
            <a:r>
              <a:rPr lang="ko-KR" altLang="en-US" sz="1600" dirty="0" smtClean="0">
                <a:ea typeface="나눔바른고딕" panose="020B0603020101020101" pitchFamily="50" charset="-127"/>
                <a:cs typeface="Calibri" panose="020F0502020204030204" pitchFamily="34" charset="0"/>
              </a:rPr>
              <a:t>개까지 증가시키며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LGBM: RF</a:t>
            </a:r>
            <a:r>
              <a:rPr lang="ko-KR" altLang="en-US" sz="1600" dirty="0" smtClean="0">
                <a:ea typeface="나눔바른고딕" panose="020B0603020101020101" pitchFamily="50" charset="-127"/>
                <a:cs typeface="Calibri" panose="020F0502020204030204" pitchFamily="34" charset="0"/>
              </a:rPr>
              <a:t>와 동일</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err="1" smtClean="0">
                <a:ea typeface="나눔바른고딕" panose="020B0603020101020101" pitchFamily="50" charset="-127"/>
                <a:cs typeface="Calibri" panose="020F0502020204030204" pitchFamily="34" charset="0"/>
              </a:rPr>
              <a:t>Logisitc</a:t>
            </a:r>
            <a:r>
              <a:rPr lang="en-US" altLang="ko-KR" sz="1600" dirty="0" smtClean="0">
                <a:ea typeface="나눔바른고딕" panose="020B0603020101020101" pitchFamily="50" charset="-127"/>
                <a:cs typeface="Calibri" panose="020F0502020204030204" pitchFamily="34" charset="0"/>
              </a:rPr>
              <a:t> Regression: Cost Function</a:t>
            </a:r>
            <a:r>
              <a:rPr lang="ko-KR" altLang="en-US" sz="1600" dirty="0" smtClean="0">
                <a:ea typeface="나눔바른고딕" panose="020B0603020101020101" pitchFamily="50" charset="-127"/>
                <a:cs typeface="Calibri" panose="020F0502020204030204" pitchFamily="34" charset="0"/>
              </a:rPr>
              <a:t>을 기본값인 </a:t>
            </a:r>
            <a:r>
              <a:rPr lang="en-US" altLang="ko-KR" sz="1600" dirty="0" smtClean="0">
                <a:ea typeface="나눔바른고딕" panose="020B0603020101020101" pitchFamily="50" charset="-127"/>
                <a:cs typeface="Calibri" panose="020F0502020204030204" pitchFamily="34" charset="0"/>
              </a:rPr>
              <a:t>1.0</a:t>
            </a:r>
            <a:r>
              <a:rPr lang="ko-KR" altLang="en-US" sz="1600" dirty="0" smtClean="0">
                <a:ea typeface="나눔바른고딕" panose="020B0603020101020101" pitchFamily="50" charset="-127"/>
                <a:cs typeface="Calibri" panose="020F0502020204030204" pitchFamily="34" charset="0"/>
              </a:rPr>
              <a:t>에서 </a:t>
            </a:r>
            <a:r>
              <a:rPr lang="en-US" altLang="ko-KR" sz="1600" dirty="0" smtClean="0">
                <a:ea typeface="나눔바른고딕" panose="020B0603020101020101" pitchFamily="50" charset="-127"/>
                <a:cs typeface="Calibri" panose="020F0502020204030204" pitchFamily="34" charset="0"/>
              </a:rPr>
              <a:t>2</a:t>
            </a:r>
            <a:r>
              <a:rPr lang="ko-KR" altLang="en-US" sz="1600" dirty="0" smtClean="0">
                <a:ea typeface="나눔바른고딕" panose="020B0603020101020101" pitchFamily="50" charset="-127"/>
                <a:cs typeface="Calibri" panose="020F0502020204030204" pitchFamily="34" charset="0"/>
              </a:rPr>
              <a:t>배씩 늘려가며 </a:t>
            </a:r>
            <a:r>
              <a:rPr lang="en-US" altLang="ko-KR" sz="1600" dirty="0" smtClean="0">
                <a:ea typeface="나눔바른고딕" panose="020B0603020101020101" pitchFamily="50" charset="-127"/>
                <a:cs typeface="Calibri" panose="020F0502020204030204" pitchFamily="34" charset="0"/>
              </a:rPr>
              <a:t>128</a:t>
            </a:r>
            <a:r>
              <a:rPr lang="ko-KR" altLang="en-US" sz="1600" dirty="0" smtClean="0">
                <a:ea typeface="나눔바른고딕" panose="020B0603020101020101" pitchFamily="50" charset="-127"/>
                <a:cs typeface="Calibri" panose="020F0502020204030204" pitchFamily="34" charset="0"/>
              </a:rPr>
              <a:t>까지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SMV(SVC): C</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1, 10, 100, </a:t>
            </a:r>
            <a:r>
              <a:rPr lang="ko-KR" altLang="en-US" sz="1600" dirty="0" smtClean="0">
                <a:ea typeface="나눔바른고딕" panose="020B0603020101020101" pitchFamily="50" charset="-127"/>
                <a:cs typeface="Calibri" panose="020F0502020204030204" pitchFamily="34" charset="0"/>
              </a:rPr>
              <a:t>그리고 </a:t>
            </a:r>
            <a:r>
              <a:rPr lang="en-US" altLang="ko-KR" sz="1600" dirty="0" smtClean="0">
                <a:ea typeface="나눔바른고딕" panose="020B0603020101020101" pitchFamily="50" charset="-127"/>
                <a:cs typeface="Calibri" panose="020F0502020204030204" pitchFamily="34" charset="0"/>
              </a:rPr>
              <a:t>gamma</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1, 10, 100</a:t>
            </a:r>
            <a:r>
              <a:rPr lang="ko-KR" altLang="en-US" sz="1600" dirty="0" smtClean="0">
                <a:ea typeface="나눔바른고딕" panose="020B0603020101020101" pitchFamily="50" charset="-127"/>
                <a:cs typeface="Calibri" panose="020F0502020204030204" pitchFamily="34" charset="0"/>
              </a:rPr>
              <a:t>으로 변경해 가며 </a:t>
            </a:r>
            <a:r>
              <a:rPr lang="en-US" altLang="ko-KR" sz="1600" dirty="0" smtClean="0">
                <a:ea typeface="나눔바른고딕" panose="020B0603020101020101" pitchFamily="50" charset="-127"/>
                <a:cs typeface="Calibri" panose="020F0502020204030204" pitchFamily="34" charset="0"/>
              </a:rPr>
              <a:t>9</a:t>
            </a:r>
            <a:r>
              <a:rPr lang="ko-KR" altLang="en-US" sz="1600" dirty="0" smtClean="0">
                <a:ea typeface="나눔바른고딕" panose="020B0603020101020101" pitchFamily="50" charset="-127"/>
                <a:cs typeface="Calibri" panose="020F0502020204030204" pitchFamily="34" charset="0"/>
              </a:rPr>
              <a:t>회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K-NN: k</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3, 5, 7</a:t>
            </a:r>
            <a:r>
              <a:rPr lang="ko-KR" altLang="en-US" sz="1600" dirty="0" smtClean="0">
                <a:ea typeface="나눔바른고딕" panose="020B0603020101020101" pitchFamily="50" charset="-127"/>
                <a:cs typeface="Calibri" panose="020F0502020204030204" pitchFamily="34" charset="0"/>
              </a:rPr>
              <a:t>로 반복 </a:t>
            </a:r>
            <a:r>
              <a:rPr lang="en-US" altLang="ko-KR" sz="1600" dirty="0" smtClean="0">
                <a:ea typeface="나눔바른고딕" panose="020B0603020101020101" pitchFamily="50" charset="-127"/>
                <a:cs typeface="Calibri" panose="020F0502020204030204" pitchFamily="34" charset="0"/>
              </a:rPr>
              <a:t>(</a:t>
            </a:r>
            <a:r>
              <a:rPr lang="ko-KR" altLang="en-US" sz="1600" dirty="0" smtClean="0">
                <a:ea typeface="나눔바른고딕" panose="020B0603020101020101" pitchFamily="50" charset="-127"/>
                <a:cs typeface="Calibri" panose="020F0502020204030204" pitchFamily="34" charset="0"/>
              </a:rPr>
              <a:t>동률 배제하기 위해 홀수로 지정</a:t>
            </a:r>
            <a:r>
              <a:rPr lang="en-US" altLang="ko-KR" sz="1600" dirty="0" smtClean="0">
                <a:ea typeface="나눔바른고딕" panose="020B0603020101020101" pitchFamily="50" charset="-127"/>
                <a:cs typeface="Calibri" panose="020F0502020204030204" pitchFamily="34" charset="0"/>
              </a:rPr>
              <a:t>)</a:t>
            </a:r>
          </a:p>
          <a:p>
            <a:pPr lvl="1"/>
            <a:endParaRPr lang="en-US" altLang="ko-KR" sz="160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7</a:t>
            </a:fld>
            <a:r>
              <a:rPr lang="en-US" altLang="ko-KR" smtClean="0"/>
              <a:t>/26</a:t>
            </a:r>
            <a:endParaRPr lang="ko-KR" altLang="en-US" dirty="0"/>
          </a:p>
        </p:txBody>
      </p:sp>
      <p:sp>
        <p:nvSpPr>
          <p:cNvPr id="9" name="내용 개체 틀 6"/>
          <p:cNvSpPr txBox="1">
            <a:spLocks/>
          </p:cNvSpPr>
          <p:nvPr/>
        </p:nvSpPr>
        <p:spPr>
          <a:xfrm>
            <a:off x="68580" y="3259830"/>
            <a:ext cx="9075420" cy="198639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ea typeface="나눔바른고딕" panose="020B0603020101020101" pitchFamily="50" charset="-127"/>
                <a:cs typeface="Calibri" panose="020F0502020204030204" pitchFamily="34" charset="0"/>
              </a:rPr>
              <a:t>Normalization, </a:t>
            </a:r>
            <a:r>
              <a:rPr lang="en-US" altLang="ko-KR" sz="2000" dirty="0" err="1" smtClean="0">
                <a:ea typeface="나눔바른고딕" panose="020B0603020101020101" pitchFamily="50" charset="-127"/>
                <a:cs typeface="Calibri" panose="020F0502020204030204" pitchFamily="34" charset="0"/>
              </a:rPr>
              <a:t>OverSampling</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등의 기법을 추가로 이용하여 전</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후 평가 진행</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Normalization:</a:t>
            </a:r>
            <a:r>
              <a:rPr lang="ko-KR" altLang="en-US" sz="1600" dirty="0" smtClean="0">
                <a:ea typeface="나눔바른고딕" panose="020B0603020101020101" pitchFamily="50" charset="-127"/>
                <a:cs typeface="Calibri" panose="020F0502020204030204" pitchFamily="34" charset="0"/>
              </a:rPr>
              <a:t> </a:t>
            </a:r>
            <a:r>
              <a:rPr lang="en-US" altLang="ko-KR" sz="1600" dirty="0" smtClean="0">
                <a:ea typeface="나눔바른고딕" panose="020B0603020101020101" pitchFamily="50" charset="-127"/>
                <a:cs typeface="Calibri" panose="020F0502020204030204" pitchFamily="34" charset="0"/>
              </a:rPr>
              <a:t>Min-Max-Scaling</a:t>
            </a:r>
          </a:p>
          <a:p>
            <a:pPr lvl="1"/>
            <a:r>
              <a:rPr lang="en-US" altLang="ko-KR" sz="1600" dirty="0" err="1" smtClean="0">
                <a:ea typeface="나눔바른고딕" panose="020B0603020101020101" pitchFamily="50" charset="-127"/>
                <a:cs typeface="Calibri" panose="020F0502020204030204" pitchFamily="34" charset="0"/>
              </a:rPr>
              <a:t>OverSampling</a:t>
            </a:r>
            <a:r>
              <a:rPr lang="en-US" altLang="ko-KR" sz="1600" dirty="0" smtClean="0">
                <a:ea typeface="나눔바른고딕" panose="020B0603020101020101" pitchFamily="50" charset="-127"/>
                <a:cs typeface="Calibri" panose="020F0502020204030204" pitchFamily="34" charset="0"/>
              </a:rPr>
              <a:t>: SMOTE</a:t>
            </a:r>
            <a:endParaRPr lang="en-US" altLang="ko-KR" sz="1600" dirty="0" smtClean="0">
              <a:ea typeface="나눔바른고딕" panose="020B0603020101020101" pitchFamily="50" charset="-127"/>
              <a:cs typeface="Calibri" panose="020F0502020204030204" pitchFamily="34" charset="0"/>
            </a:endParaRPr>
          </a:p>
        </p:txBody>
      </p:sp>
    </p:spTree>
    <p:extLst>
      <p:ext uri="{BB962C8B-B14F-4D97-AF65-F5344CB8AC3E}">
        <p14:creationId xmlns:p14="http://schemas.microsoft.com/office/powerpoint/2010/main" val="234861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Research </a:t>
            </a:r>
            <a:r>
              <a:rPr lang="en-US" altLang="ko-KR" dirty="0" smtClean="0"/>
              <a:t>Introduction</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70555" y="1164574"/>
            <a:ext cx="8799022" cy="2232454"/>
          </a:xfrm>
        </p:spPr>
        <p:txBody>
          <a:bodyPr anchor="ctr">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4</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독성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(DILI, Acute Oral Toxicity, AMES Mutagenicity,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 </a:t>
            </a:r>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DILI, AMES Mutagenicity, </a:t>
            </a:r>
            <a:r>
              <a:rPr lang="en-US" altLang="ko-KR" sz="16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는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Binary Classification</a:t>
            </a: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Acute Oral Toxicity</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의 경우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Multi-class Classification</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과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Regression</a:t>
            </a:r>
            <a:endParaRPr lang="en-US" altLang="ko-KR" sz="1600" dirty="0" smtClean="0">
              <a:latin typeface="Calibri" panose="020F0502020204030204" pitchFamily="34" charset="0"/>
              <a:ea typeface="나눔바른고딕" panose="020B0603020101020101" pitchFamily="50" charset="-127"/>
              <a:cs typeface="Calibri" panose="020F0502020204030204" pitchFamily="34" charset="0"/>
            </a:endParaRP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5</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ML </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모델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LogisticRegression</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LGBMClassifier</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RandomForest</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SVM, k-NN</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8</a:t>
            </a:fld>
            <a:r>
              <a:rPr lang="en-US" altLang="ko-KR" smtClean="0"/>
              <a:t>/26</a:t>
            </a:r>
            <a:endParaRPr lang="ko-KR" altLang="en-US" dirty="0"/>
          </a:p>
        </p:txBody>
      </p:sp>
      <p:graphicFrame>
        <p:nvGraphicFramePr>
          <p:cNvPr id="3" name="표 2"/>
          <p:cNvGraphicFramePr>
            <a:graphicFrameLocks noGrp="1"/>
          </p:cNvGraphicFramePr>
          <p:nvPr>
            <p:extLst>
              <p:ext uri="{D42A27DB-BD31-4B8C-83A1-F6EECF244321}">
                <p14:modId xmlns:p14="http://schemas.microsoft.com/office/powerpoint/2010/main" val="3003656739"/>
              </p:ext>
            </p:extLst>
          </p:nvPr>
        </p:nvGraphicFramePr>
        <p:xfrm>
          <a:off x="2540971" y="3678036"/>
          <a:ext cx="922638" cy="2260600"/>
        </p:xfrm>
        <a:graphic>
          <a:graphicData uri="http://schemas.openxmlformats.org/drawingml/2006/table">
            <a:tbl>
              <a:tblPr firstRow="1" bandRow="1">
                <a:tableStyleId>{8A107856-5554-42FB-B03E-39F5DBC370BA}</a:tableStyleId>
              </a:tblPr>
              <a:tblGrid>
                <a:gridCol w="922638">
                  <a:extLst>
                    <a:ext uri="{9D8B030D-6E8A-4147-A177-3AD203B41FA5}">
                      <a16:colId xmlns:a16="http://schemas.microsoft.com/office/drawing/2014/main" val="3316152664"/>
                    </a:ext>
                  </a:extLst>
                </a:gridCol>
              </a:tblGrid>
              <a:tr h="565150">
                <a:tc>
                  <a:txBody>
                    <a:bodyPr/>
                    <a:lstStyle/>
                    <a:p>
                      <a:pPr algn="ctr" latinLnBrk="1"/>
                      <a:r>
                        <a:rPr lang="en-US" altLang="ko-KR" b="1" dirty="0" smtClean="0"/>
                        <a:t>DILI</a:t>
                      </a:r>
                      <a:endParaRPr lang="ko-KR" altLang="en-US" b="1" dirty="0"/>
                    </a:p>
                  </a:txBody>
                  <a:tcPr/>
                </a:tc>
                <a:extLst>
                  <a:ext uri="{0D108BD9-81ED-4DB2-BD59-A6C34878D82A}">
                    <a16:rowId xmlns:a16="http://schemas.microsoft.com/office/drawing/2014/main" val="1728381365"/>
                  </a:ext>
                </a:extLst>
              </a:tr>
              <a:tr h="565150">
                <a:tc>
                  <a:txBody>
                    <a:bodyPr/>
                    <a:lstStyle/>
                    <a:p>
                      <a:pPr algn="ctr" latinLnBrk="1"/>
                      <a:r>
                        <a:rPr lang="en-US" altLang="ko-KR" b="1" dirty="0" smtClean="0"/>
                        <a:t>AOT</a:t>
                      </a:r>
                      <a:endParaRPr lang="ko-KR" altLang="en-US" b="1" dirty="0"/>
                    </a:p>
                  </a:txBody>
                  <a:tcPr/>
                </a:tc>
                <a:extLst>
                  <a:ext uri="{0D108BD9-81ED-4DB2-BD59-A6C34878D82A}">
                    <a16:rowId xmlns:a16="http://schemas.microsoft.com/office/drawing/2014/main" val="913282519"/>
                  </a:ext>
                </a:extLst>
              </a:tr>
              <a:tr h="565150">
                <a:tc>
                  <a:txBody>
                    <a:bodyPr/>
                    <a:lstStyle/>
                    <a:p>
                      <a:pPr algn="ctr" latinLnBrk="1"/>
                      <a:r>
                        <a:rPr lang="en-US" altLang="ko-KR" b="1" dirty="0" smtClean="0"/>
                        <a:t>AMES</a:t>
                      </a:r>
                      <a:endParaRPr lang="ko-KR" altLang="en-US" b="1" dirty="0"/>
                    </a:p>
                  </a:txBody>
                  <a:tcPr/>
                </a:tc>
                <a:extLst>
                  <a:ext uri="{0D108BD9-81ED-4DB2-BD59-A6C34878D82A}">
                    <a16:rowId xmlns:a16="http://schemas.microsoft.com/office/drawing/2014/main" val="1706897194"/>
                  </a:ext>
                </a:extLst>
              </a:tr>
              <a:tr h="565150">
                <a:tc>
                  <a:txBody>
                    <a:bodyPr/>
                    <a:lstStyle/>
                    <a:p>
                      <a:pPr algn="ctr" latinLnBrk="1"/>
                      <a:r>
                        <a:rPr lang="en-US" altLang="ko-KR" b="1" dirty="0" err="1" smtClean="0"/>
                        <a:t>hERG</a:t>
                      </a:r>
                      <a:endParaRPr lang="ko-KR" altLang="en-US" b="1" dirty="0"/>
                    </a:p>
                  </a:txBody>
                  <a:tcPr/>
                </a:tc>
                <a:extLst>
                  <a:ext uri="{0D108BD9-81ED-4DB2-BD59-A6C34878D82A}">
                    <a16:rowId xmlns:a16="http://schemas.microsoft.com/office/drawing/2014/main" val="212951739"/>
                  </a:ext>
                </a:extLst>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1810301049"/>
              </p:ext>
            </p:extLst>
          </p:nvPr>
        </p:nvGraphicFramePr>
        <p:xfrm>
          <a:off x="4805089" y="3104661"/>
          <a:ext cx="2007088" cy="3407350"/>
        </p:xfrm>
        <a:graphic>
          <a:graphicData uri="http://schemas.openxmlformats.org/drawingml/2006/table">
            <a:tbl>
              <a:tblPr firstRow="1" bandRow="1">
                <a:tableStyleId>{69CF1AB2-1976-4502-BF36-3FF5EA218861}</a:tableStyleId>
              </a:tblPr>
              <a:tblGrid>
                <a:gridCol w="2007088">
                  <a:extLst>
                    <a:ext uri="{9D8B030D-6E8A-4147-A177-3AD203B41FA5}">
                      <a16:colId xmlns:a16="http://schemas.microsoft.com/office/drawing/2014/main" val="4188314476"/>
                    </a:ext>
                  </a:extLst>
                </a:gridCol>
              </a:tblGrid>
              <a:tr h="681470">
                <a:tc>
                  <a:txBody>
                    <a:bodyPr/>
                    <a:lstStyle/>
                    <a:p>
                      <a:pPr algn="ctr" latinLnBrk="1"/>
                      <a:r>
                        <a:rPr lang="en-US" altLang="ko-KR" b="1" dirty="0" err="1" smtClean="0"/>
                        <a:t>LogisticRegression</a:t>
                      </a:r>
                      <a:endParaRPr lang="en-US" altLang="ko-KR" b="1" dirty="0" smtClean="0"/>
                    </a:p>
                  </a:txBody>
                  <a:tcPr/>
                </a:tc>
                <a:extLst>
                  <a:ext uri="{0D108BD9-81ED-4DB2-BD59-A6C34878D82A}">
                    <a16:rowId xmlns:a16="http://schemas.microsoft.com/office/drawing/2014/main" val="3788166883"/>
                  </a:ext>
                </a:extLst>
              </a:tr>
              <a:tr h="681470">
                <a:tc>
                  <a:txBody>
                    <a:bodyPr/>
                    <a:lstStyle/>
                    <a:p>
                      <a:pPr algn="ctr" latinLnBrk="1"/>
                      <a:r>
                        <a:rPr lang="en-US" altLang="ko-KR" b="1" dirty="0" err="1" smtClean="0"/>
                        <a:t>LGBMClassifier</a:t>
                      </a:r>
                      <a:endParaRPr lang="ko-KR" altLang="en-US" b="1" dirty="0"/>
                    </a:p>
                  </a:txBody>
                  <a:tcPr/>
                </a:tc>
                <a:extLst>
                  <a:ext uri="{0D108BD9-81ED-4DB2-BD59-A6C34878D82A}">
                    <a16:rowId xmlns:a16="http://schemas.microsoft.com/office/drawing/2014/main" val="1657709504"/>
                  </a:ext>
                </a:extLst>
              </a:tr>
              <a:tr h="681470">
                <a:tc>
                  <a:txBody>
                    <a:bodyPr/>
                    <a:lstStyle/>
                    <a:p>
                      <a:pPr algn="ctr" latinLnBrk="1"/>
                      <a:r>
                        <a:rPr lang="en-US" altLang="ko-KR" b="1" dirty="0" err="1" smtClean="0"/>
                        <a:t>RandomForest</a:t>
                      </a:r>
                      <a:endParaRPr lang="ko-KR" altLang="en-US" b="1" dirty="0"/>
                    </a:p>
                  </a:txBody>
                  <a:tcPr/>
                </a:tc>
                <a:extLst>
                  <a:ext uri="{0D108BD9-81ED-4DB2-BD59-A6C34878D82A}">
                    <a16:rowId xmlns:a16="http://schemas.microsoft.com/office/drawing/2014/main" val="1889180451"/>
                  </a:ext>
                </a:extLst>
              </a:tr>
              <a:tr h="681470">
                <a:tc>
                  <a:txBody>
                    <a:bodyPr/>
                    <a:lstStyle/>
                    <a:p>
                      <a:pPr algn="ctr" latinLnBrk="1"/>
                      <a:r>
                        <a:rPr lang="en-US" altLang="ko-KR" b="1" dirty="0" smtClean="0"/>
                        <a:t>SVM</a:t>
                      </a:r>
                      <a:endParaRPr lang="ko-KR" altLang="en-US" b="1" dirty="0"/>
                    </a:p>
                  </a:txBody>
                  <a:tcPr/>
                </a:tc>
                <a:extLst>
                  <a:ext uri="{0D108BD9-81ED-4DB2-BD59-A6C34878D82A}">
                    <a16:rowId xmlns:a16="http://schemas.microsoft.com/office/drawing/2014/main" val="652087212"/>
                  </a:ext>
                </a:extLst>
              </a:tr>
              <a:tr h="681470">
                <a:tc>
                  <a:txBody>
                    <a:bodyPr/>
                    <a:lstStyle/>
                    <a:p>
                      <a:pPr algn="ctr" latinLnBrk="1"/>
                      <a:r>
                        <a:rPr lang="en-US" altLang="ko-KR" b="1" dirty="0" smtClean="0"/>
                        <a:t>K-NN</a:t>
                      </a:r>
                      <a:endParaRPr lang="ko-KR" altLang="en-US" b="1" dirty="0"/>
                    </a:p>
                  </a:txBody>
                  <a:tcPr/>
                </a:tc>
                <a:extLst>
                  <a:ext uri="{0D108BD9-81ED-4DB2-BD59-A6C34878D82A}">
                    <a16:rowId xmlns:a16="http://schemas.microsoft.com/office/drawing/2014/main" val="1548497173"/>
                  </a:ext>
                </a:extLst>
              </a:tr>
            </a:tbl>
          </a:graphicData>
        </a:graphic>
      </p:graphicFrame>
      <p:sp>
        <p:nvSpPr>
          <p:cNvPr id="9" name="십자형 8"/>
          <p:cNvSpPr/>
          <p:nvPr/>
        </p:nvSpPr>
        <p:spPr>
          <a:xfrm rot="2700000">
            <a:off x="3627722" y="4114010"/>
            <a:ext cx="1013254" cy="1013254"/>
          </a:xfrm>
          <a:prstGeom prst="plus">
            <a:avLst>
              <a:gd name="adj" fmla="val 44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5883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Materials and Method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9</a:t>
            </a:fld>
            <a:r>
              <a:rPr lang="en-US" altLang="ko-KR" smtClean="0"/>
              <a:t>/26</a:t>
            </a:r>
            <a:endParaRPr lang="ko-KR" altLang="en-US" dirty="0"/>
          </a:p>
        </p:txBody>
      </p:sp>
    </p:spTree>
    <p:extLst>
      <p:ext uri="{BB962C8B-B14F-4D97-AF65-F5344CB8AC3E}">
        <p14:creationId xmlns:p14="http://schemas.microsoft.com/office/powerpoint/2010/main" val="42075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17986</TotalTime>
  <Words>8959</Words>
  <Application>Microsoft Office PowerPoint</Application>
  <PresentationFormat>화면 슬라이드 쇼(4:3)</PresentationFormat>
  <Paragraphs>1631</Paragraphs>
  <Slides>62</Slides>
  <Notes>62</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62</vt:i4>
      </vt:variant>
    </vt:vector>
  </HeadingPairs>
  <TitlesOfParts>
    <vt:vector size="74" baseType="lpstr">
      <vt:lpstr>BlinkMacSystemFont</vt:lpstr>
      <vt:lpstr>나눔바른고딕</vt:lpstr>
      <vt:lpstr>나눔바른고딕 Light</vt:lpstr>
      <vt:lpstr>맑은 고딕</vt:lpstr>
      <vt:lpstr>Arial</vt:lpstr>
      <vt:lpstr>Book Antiqua</vt:lpstr>
      <vt:lpstr>Calibri</vt:lpstr>
      <vt:lpstr>Calibri Light</vt:lpstr>
      <vt:lpstr>Cambria Math</vt:lpstr>
      <vt:lpstr>Times New Roman</vt:lpstr>
      <vt:lpstr>Wingdings</vt:lpstr>
      <vt:lpstr>Office 테마</vt:lpstr>
      <vt:lpstr>주요 독성 데이터를 활용한  ML 모델 구축 및 평가</vt:lpstr>
      <vt:lpstr>Table of Contents</vt:lpstr>
      <vt:lpstr>Research Background</vt:lpstr>
      <vt:lpstr>1. Research Background</vt:lpstr>
      <vt:lpstr>1. Research Background</vt:lpstr>
      <vt:lpstr>1. Research Background</vt:lpstr>
      <vt:lpstr>1. Research Background</vt:lpstr>
      <vt:lpstr>1. Research Background</vt:lpstr>
      <vt:lpstr>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Results &amp; Discussion</vt:lpstr>
      <vt:lpstr>3. Results &amp; Discussion</vt:lpstr>
      <vt:lpstr>3. Results &amp; Discussion</vt:lpstr>
      <vt:lpstr>3. Results &amp; Discussion</vt:lpstr>
      <vt:lpstr>Future works</vt:lpstr>
      <vt:lpstr>4. Future works </vt:lpstr>
      <vt:lpstr>Thank You</vt:lpstr>
      <vt:lpstr>Appendix</vt:lpstr>
      <vt:lpstr>PowerPoint 프레젠테이션</vt:lpstr>
      <vt:lpstr>PowerPoint 프레젠테이션</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Daniel</dc:creator>
  <cp:lastModifiedBy>kgbko1117</cp:lastModifiedBy>
  <cp:revision>648</cp:revision>
  <dcterms:created xsi:type="dcterms:W3CDTF">2019-08-14T01:10:51Z</dcterms:created>
  <dcterms:modified xsi:type="dcterms:W3CDTF">2021-08-19T09:28:58Z</dcterms:modified>
</cp:coreProperties>
</file>